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  <p:sldMasterId id="2147483726" r:id="rId2"/>
    <p:sldMasterId id="2147483886" r:id="rId3"/>
    <p:sldMasterId id="2147483903" r:id="rId4"/>
    <p:sldMasterId id="2147483915" r:id="rId5"/>
  </p:sldMasterIdLst>
  <p:notesMasterIdLst>
    <p:notesMasterId r:id="rId71"/>
  </p:notesMasterIdLst>
  <p:sldIdLst>
    <p:sldId id="494" r:id="rId6"/>
    <p:sldId id="629" r:id="rId7"/>
    <p:sldId id="646" r:id="rId8"/>
    <p:sldId id="641" r:id="rId9"/>
    <p:sldId id="632" r:id="rId10"/>
    <p:sldId id="633" r:id="rId11"/>
    <p:sldId id="648" r:id="rId12"/>
    <p:sldId id="550" r:id="rId13"/>
    <p:sldId id="593" r:id="rId14"/>
    <p:sldId id="594" r:id="rId15"/>
    <p:sldId id="595" r:id="rId16"/>
    <p:sldId id="596" r:id="rId17"/>
    <p:sldId id="597" r:id="rId18"/>
    <p:sldId id="598" r:id="rId19"/>
    <p:sldId id="599" r:id="rId20"/>
    <p:sldId id="600" r:id="rId21"/>
    <p:sldId id="601" r:id="rId22"/>
    <p:sldId id="602" r:id="rId23"/>
    <p:sldId id="603" r:id="rId24"/>
    <p:sldId id="604" r:id="rId25"/>
    <p:sldId id="605" r:id="rId26"/>
    <p:sldId id="647" r:id="rId27"/>
    <p:sldId id="650" r:id="rId28"/>
    <p:sldId id="671" r:id="rId29"/>
    <p:sldId id="649" r:id="rId30"/>
    <p:sldId id="606" r:id="rId31"/>
    <p:sldId id="609" r:id="rId32"/>
    <p:sldId id="611" r:id="rId33"/>
    <p:sldId id="612" r:id="rId34"/>
    <p:sldId id="613" r:id="rId35"/>
    <p:sldId id="614" r:id="rId36"/>
    <p:sldId id="615" r:id="rId37"/>
    <p:sldId id="616" r:id="rId38"/>
    <p:sldId id="617" r:id="rId39"/>
    <p:sldId id="672" r:id="rId40"/>
    <p:sldId id="618" r:id="rId41"/>
    <p:sldId id="619" r:id="rId42"/>
    <p:sldId id="490" r:id="rId43"/>
    <p:sldId id="621" r:id="rId44"/>
    <p:sldId id="491" r:id="rId45"/>
    <p:sldId id="623" r:id="rId46"/>
    <p:sldId id="669" r:id="rId47"/>
    <p:sldId id="651" r:id="rId48"/>
    <p:sldId id="640" r:id="rId49"/>
    <p:sldId id="552" r:id="rId50"/>
    <p:sldId id="652" r:id="rId51"/>
    <p:sldId id="653" r:id="rId52"/>
    <p:sldId id="654" r:id="rId53"/>
    <p:sldId id="655" r:id="rId54"/>
    <p:sldId id="656" r:id="rId55"/>
    <p:sldId id="657" r:id="rId56"/>
    <p:sldId id="658" r:id="rId57"/>
    <p:sldId id="659" r:id="rId58"/>
    <p:sldId id="660" r:id="rId59"/>
    <p:sldId id="661" r:id="rId60"/>
    <p:sldId id="662" r:id="rId61"/>
    <p:sldId id="663" r:id="rId62"/>
    <p:sldId id="664" r:id="rId63"/>
    <p:sldId id="665" r:id="rId64"/>
    <p:sldId id="666" r:id="rId65"/>
    <p:sldId id="667" r:id="rId66"/>
    <p:sldId id="668" r:id="rId67"/>
    <p:sldId id="670" r:id="rId68"/>
    <p:sldId id="673" r:id="rId69"/>
    <p:sldId id="348" r:id="rId7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4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94FB6E-88AF-41AE-BEC6-E0AD8F0674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22728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kumimoji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kumimoji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kumimoji="0"/>
            </a:lvl1pPr>
          </a:lstStyle>
          <a:p>
            <a:pPr>
              <a:defRPr/>
            </a:pPr>
            <a:fld id="{1669B790-380A-4109-B387-161053B6263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44016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A6308-F066-4392-8C87-07BABD0C2EB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7913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1A7D5-BAA9-41BD-8D21-35074D791D7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2295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A0F78-1F7E-4A44-8B74-C9958873C67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3815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045F5-990B-47F2-9B23-24C21C65E39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3816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43700" y="76200"/>
            <a:ext cx="2171700" cy="60960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28600" y="76200"/>
            <a:ext cx="6362700" cy="60960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0BC96-D30E-49E8-B328-4A2DD0DF3BA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2729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781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343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267200" cy="20955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4267200" cy="20955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EE7C7-F910-4AF6-A215-BBF4DB1219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0546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781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67200" cy="4343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267200" cy="20955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4267200" cy="20955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B3FFA-F2D4-4E5B-8A59-EE5DC67C95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4667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781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67200" cy="4343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267200" cy="43434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536E4-C95A-41C5-B748-01DB019C78D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3907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781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67200" cy="4343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343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BFDF9-9FFB-43B3-B7B2-A245B3F22B3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8608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标题和图示或组织结构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781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SmartArt 占位符 2"/>
          <p:cNvSpPr>
            <a:spLocks noGrp="1"/>
          </p:cNvSpPr>
          <p:nvPr>
            <p:ph type="dgm" idx="1"/>
          </p:nvPr>
        </p:nvSpPr>
        <p:spPr>
          <a:xfrm>
            <a:off x="228600" y="1828800"/>
            <a:ext cx="8686800" cy="43434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696EB-4C59-4792-8DC5-CD4A4D6BBC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131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kumimoji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kumimoji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kumimoji="0"/>
            </a:lvl1pPr>
          </a:lstStyle>
          <a:p>
            <a:pPr>
              <a:defRPr/>
            </a:pPr>
            <a:fld id="{7532C4BA-2EC8-48F7-A51D-182C6B585B6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49605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402980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C6C1E-2724-406F-B8F8-86F3E62479D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82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6E41B-2F68-49F2-A645-DD3B1767140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3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67B43-F6C4-483E-96D6-08C63540E22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20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D70CC-66FC-47F9-AC33-54240F801FF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02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1B41A-7C4C-41AC-A6A4-5E9A8481664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26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08C44-74CF-4DE4-803E-D8EBC4C3D46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1645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247A9-A7FE-49A4-B7B4-85BF16C0945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52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FAAE3-10DE-4D56-96FA-2821CE9536D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099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5D21A-B587-4D48-9FE7-9022F348A2A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349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0">
              <a:defRPr kumimoji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0">
              <a:defRPr kumimoji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0">
              <a:defRPr kumimoji="0"/>
            </a:lvl1pPr>
          </a:lstStyle>
          <a:p>
            <a:pPr>
              <a:defRPr/>
            </a:pPr>
            <a:fld id="{ABEB1DBE-5E79-471D-B3C6-EEA2E64FAC2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7812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F9D5D-12CF-490C-A88A-D2326D3E6D5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26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B0497-90D7-40F5-B992-A43D41AAFB0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56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6B33F-AE4C-4559-8484-52CB0B01C2E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7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8D6BB-E4F8-41D1-9895-07FEB0F75B9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449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30D76-60D4-4B63-9E63-9E42A78D2CE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62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1FE1A-EF71-4E6F-9AB5-60DBBDA9F34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78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2080-4F8E-48A4-870B-BF98068E78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60D2-2919-40E2-9EF3-C647797C5DD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5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2080-4F8E-48A4-870B-BF98068E78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60D2-2919-40E2-9EF3-C647797C5DD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26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2080-4F8E-48A4-870B-BF98068E78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60D2-2919-40E2-9EF3-C647797C5DD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09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2080-4F8E-48A4-870B-BF98068E78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60D2-2919-40E2-9EF3-C647797C5DD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45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GLOB_TLE_Global_Sk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28600" y="152400"/>
            <a:ext cx="8686800" cy="83185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066800"/>
            <a:ext cx="8686800" cy="581025"/>
          </a:xfr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CF806-745E-4345-9F83-913BA6DF60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1945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2080-4F8E-48A4-870B-BF98068E78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60D2-2919-40E2-9EF3-C647797C5DD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63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2080-4F8E-48A4-870B-BF98068E78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60D2-2919-40E2-9EF3-C647797C5DD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62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2080-4F8E-48A4-870B-BF98068E78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60D2-2919-40E2-9EF3-C647797C5DD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416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2080-4F8E-48A4-870B-BF98068E78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60D2-2919-40E2-9EF3-C647797C5DD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91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2080-4F8E-48A4-870B-BF98068E78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60D2-2919-40E2-9EF3-C647797C5DD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816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2080-4F8E-48A4-870B-BF98068E78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60D2-2919-40E2-9EF3-C647797C5DD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568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2080-4F8E-48A4-870B-BF98068E78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160D2-2919-40E2-9EF3-C647797C5DD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978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2C6C1E-2724-406F-B8F8-86F3E62479D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1746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6E41B-2F68-49F2-A645-DD3B1767140C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198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67B43-F6C4-483E-96D6-08C63540E22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5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42A05-B024-473F-8C85-CBEE9424620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38121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D70CC-66FC-47F9-AC33-54240F801FF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831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1B41A-7C4C-41AC-A6A4-5E9A8481664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907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08C44-74CF-4DE4-803E-D8EBC4C3D46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16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247A9-A7FE-49A4-B7B4-85BF16C0945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946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FAAE3-10DE-4D56-96FA-2821CE9536D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74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5D21A-B587-4D48-9FE7-9022F348A2A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995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F9D5D-12CF-490C-A88A-D2326D3E6D5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5760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B0497-90D7-40F5-B992-A43D41AAFB03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11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6B33F-AE4C-4559-8484-52CB0B01C2EE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966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标题，两项内容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8D6BB-E4F8-41D1-9895-07FEB0F75B98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1511C-18CA-4140-B0EE-C63CBEE20A8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631498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30D76-60D4-4B63-9E63-9E42A78D2CE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154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1FE1A-EF71-4E6F-9AB5-60DBBDA9F349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61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85800" y="1828800"/>
            <a:ext cx="777697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07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FD86-78C4-084A-B0B5-04A7A3431B39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8/31/2018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52975" y="6356351"/>
            <a:ext cx="3800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4222" y="6356351"/>
            <a:ext cx="3478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47EE6-F7C9-3041-A28D-502F5689C8E2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5876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5C564-11B3-408D-B495-092D10F1384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442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EC58C-751D-4818-86BC-2EC9A4378CC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885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0E916-452B-4FD5-9DE0-0C7C16A4FD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864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kumimoji="1" sz="1400">
                <a:solidFill>
                  <a:prstClr val="black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kumimoji="1" sz="1400">
                <a:solidFill>
                  <a:prstClr val="black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400">
                <a:solidFill>
                  <a:prstClr val="black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9816251-C709-44C5-87ED-36666944F02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1030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60350"/>
            <a:ext cx="82296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Title Style</a:t>
            </a:r>
          </a:p>
        </p:txBody>
      </p:sp>
      <p:pic>
        <p:nvPicPr>
          <p:cNvPr id="1031" name="그림 9" descr="logo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6189663"/>
            <a:ext cx="15001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</p:sldLayoutIdLst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+mj-lt"/>
          <a:ea typeface="+mj-ea"/>
          <a:cs typeface="HY헤드라인M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  <a:cs typeface="HY헤드라인M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  <a:cs typeface="HY헤드라인M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  <a:cs typeface="HY헤드라인M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  <a:cs typeface="HY헤드라인M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Gulim" pitchFamily="34" charset="-127"/>
          <a:ea typeface="Gulim" pitchFamily="34" charset="-127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Gulim" pitchFamily="34" charset="-127"/>
          <a:ea typeface="Gulim" pitchFamily="34" charset="-127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Gulim" pitchFamily="34" charset="-127"/>
          <a:ea typeface="Gulim" pitchFamily="34" charset="-127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Gulim" pitchFamily="34" charset="-127"/>
          <a:ea typeface="Gulim" pitchFamily="34" charset="-127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P_SGLOB_PRT_Global_Sky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6781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28800"/>
            <a:ext cx="8686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4008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008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宋体" pitchFamily="2" charset="-122"/>
              </a:defRPr>
            </a:lvl1pPr>
          </a:lstStyle>
          <a:p>
            <a:pPr>
              <a:defRPr/>
            </a:pPr>
            <a:fld id="{DA6D8720-1041-4046-BEE3-687C365FC1A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902" r:id="rId1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DF5C246B-BB93-4D2F-8B16-FBD7A3F989B2}" type="slidenum">
              <a:rPr lang="en-US" altLang="zh-CN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517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AAD2080-4F8E-48A4-870B-BF98068E78A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2018/8/31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62160D2-2919-40E2-9EF3-C647797C5DD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23021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宋体" pitchFamily="2" charset="-122"/>
              </a:defRPr>
            </a:lvl1pPr>
          </a:lstStyle>
          <a:p>
            <a:pPr>
              <a:defRPr/>
            </a:pPr>
            <a:fld id="{DF5C246B-BB93-4D2F-8B16-FBD7A3F989B2}" type="slidenum">
              <a:rPr lang="en-US" altLang="zh-CN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6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eothinker.com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Relationship Id="rId4" Type="http://schemas.openxmlformats.org/officeDocument/2006/relationships/hyperlink" Target="https://github.com/meteoinfo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.l2fprod.com/" TargetMode="External"/><Relationship Id="rId13" Type="http://schemas.openxmlformats.org/officeDocument/2006/relationships/hyperlink" Target="http://java.freehep.org/vectorgraphics/" TargetMode="External"/><Relationship Id="rId3" Type="http://schemas.openxmlformats.org/officeDocument/2006/relationships/hyperlink" Target="http://www.jython.org/" TargetMode="External"/><Relationship Id="rId7" Type="http://schemas.openxmlformats.org/officeDocument/2006/relationships/hyperlink" Target="http://www.meteothinker.com/" TargetMode="External"/><Relationship Id="rId12" Type="http://schemas.openxmlformats.org/officeDocument/2006/relationships/hyperlink" Target="http://www.beanshell.org/" TargetMode="External"/><Relationship Id="rId2" Type="http://schemas.openxmlformats.org/officeDocument/2006/relationships/hyperlink" Target="http://www.unidata.ucar.edu/software/netcdf-java" TargetMode="Externa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://groovy.codehaus.org/" TargetMode="External"/><Relationship Id="rId11" Type="http://schemas.openxmlformats.org/officeDocument/2006/relationships/hyperlink" Target="https://javahelp.java.net/" TargetMode="External"/><Relationship Id="rId5" Type="http://schemas.openxmlformats.org/officeDocument/2006/relationships/hyperlink" Target="http://trac.osgeo.org/proj4j/wiki" TargetMode="External"/><Relationship Id="rId10" Type="http://schemas.openxmlformats.org/officeDocument/2006/relationships/hyperlink" Target="http://forge.scilab.org/index.php/p/jlatexmath/" TargetMode="External"/><Relationship Id="rId4" Type="http://schemas.openxmlformats.org/officeDocument/2006/relationships/hyperlink" Target="http://commons.apache.org/proper/commons-math/" TargetMode="External"/><Relationship Id="rId9" Type="http://schemas.openxmlformats.org/officeDocument/2006/relationships/hyperlink" Target="http://fifesoft.com/rsyntaxtextarea/" TargetMode="External"/><Relationship Id="rId14" Type="http://schemas.openxmlformats.org/officeDocument/2006/relationships/hyperlink" Target="http://dock.javaforge.com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71995" y="2420888"/>
            <a:ext cx="837646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50000"/>
              </a:lnSpc>
              <a:buNone/>
              <a:defRPr/>
            </a:pPr>
            <a:r>
              <a:rPr lang="en-US" altLang="zh-CN" sz="3600" b="1" kern="0" dirty="0" err="1">
                <a:solidFill>
                  <a:srgbClr val="000099"/>
                </a:solidFill>
                <a:ea typeface="黑体" panose="02010609060101010101" pitchFamily="49" charset="-122"/>
              </a:rPr>
              <a:t>MeteoInfo</a:t>
            </a:r>
            <a:r>
              <a:rPr lang="en-US" altLang="zh-CN" sz="3600" b="1" kern="0" dirty="0">
                <a:solidFill>
                  <a:srgbClr val="000099"/>
                </a:solidFill>
                <a:ea typeface="黑体" panose="02010609060101010101" pitchFamily="49" charset="-122"/>
              </a:rPr>
              <a:t> and its application in HYSPLIT data analysis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55474" y="4933617"/>
            <a:ext cx="486549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err="1"/>
              <a:t>Yaqiang</a:t>
            </a:r>
            <a:r>
              <a:rPr lang="en-US" altLang="zh-CN" sz="2400" b="1" dirty="0"/>
              <a:t> Wang</a:t>
            </a:r>
          </a:p>
          <a:p>
            <a:pPr algn="ctr"/>
            <a:endParaRPr lang="en-US" altLang="zh-CN" dirty="0"/>
          </a:p>
          <a:p>
            <a:pPr algn="ctr"/>
            <a:r>
              <a:rPr lang="en-US" altLang="zh-CN" dirty="0"/>
              <a:t>Chinese Academy of Meteorological Sciences</a:t>
            </a:r>
          </a:p>
          <a:p>
            <a:pPr algn="ctr"/>
            <a:r>
              <a:rPr lang="en-US" altLang="zh-CN" dirty="0"/>
              <a:t>Jun, 2018 in HYSPLIT workshop</a:t>
            </a:r>
          </a:p>
        </p:txBody>
      </p:sp>
    </p:spTree>
    <p:extLst>
      <p:ext uri="{BB962C8B-B14F-4D97-AF65-F5344CB8AC3E}">
        <p14:creationId xmlns:p14="http://schemas.microsoft.com/office/powerpoint/2010/main" val="2845303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74" name="Text Box 18"/>
          <p:cNvSpPr txBox="1">
            <a:spLocks noChangeArrowheads="1"/>
          </p:cNvSpPr>
          <p:nvPr/>
        </p:nvSpPr>
        <p:spPr bwMode="auto">
          <a:xfrm>
            <a:off x="1403648" y="3212083"/>
            <a:ext cx="6336704" cy="504949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ea typeface="黑体" pitchFamily="49" charset="-122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layers created from grid data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6363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620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880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74" name="Text Box 18"/>
          <p:cNvSpPr txBox="1">
            <a:spLocks noChangeArrowheads="1"/>
          </p:cNvSpPr>
          <p:nvPr/>
        </p:nvSpPr>
        <p:spPr bwMode="auto">
          <a:xfrm>
            <a:off x="2258705" y="3140075"/>
            <a:ext cx="4955203" cy="52322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eaLnBrk="0" hangingPunct="0">
              <a:defRPr sz="2800" b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The layers created from grid data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73500"/>
            <a:ext cx="4592638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877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16" name="Text Box 20"/>
          <p:cNvSpPr txBox="1">
            <a:spLocks noChangeArrowheads="1"/>
          </p:cNvSpPr>
          <p:nvPr/>
        </p:nvSpPr>
        <p:spPr bwMode="auto">
          <a:xfrm>
            <a:off x="2108452" y="3140075"/>
            <a:ext cx="5331909" cy="52322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eaLnBrk="0" hangingPunct="0">
              <a:defRPr sz="2800" b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/>
              <a:t>The layers created from station data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4575175" cy="297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9" name="内容占位符 3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内容占位符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15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86200"/>
            <a:ext cx="4572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940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C:\Users\User\Pictures\Sample\Image005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2463800"/>
            <a:ext cx="6357938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7" name="Text Box 7"/>
          <p:cNvSpPr txBox="1">
            <a:spLocks noChangeArrowheads="1"/>
          </p:cNvSpPr>
          <p:nvPr/>
        </p:nvSpPr>
        <p:spPr bwMode="auto">
          <a:xfrm>
            <a:off x="3419475" y="160338"/>
            <a:ext cx="5256213" cy="954107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eaLnBrk="0" hangingPunct="0">
              <a:defRPr sz="2800" b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Interpolate station data to grid data, then create contour or shaded layer</a:t>
            </a:r>
          </a:p>
        </p:txBody>
      </p:sp>
      <p:sp>
        <p:nvSpPr>
          <p:cNvPr id="394248" name="Text Box 8"/>
          <p:cNvSpPr txBox="1">
            <a:spLocks noChangeArrowheads="1"/>
          </p:cNvSpPr>
          <p:nvPr/>
        </p:nvSpPr>
        <p:spPr bwMode="auto">
          <a:xfrm>
            <a:off x="4356100" y="1125538"/>
            <a:ext cx="30956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Cressman</a:t>
            </a:r>
            <a:endParaRPr lang="en-US" altLang="zh-CN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altLang="zh-CN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IDW_Radius</a:t>
            </a:r>
            <a:endParaRPr lang="en-US" altLang="zh-CN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altLang="zh-CN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IDW_Neighbors</a:t>
            </a:r>
            <a:endParaRPr lang="en-US" altLang="zh-CN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3" name="AutoShape 2" descr="Image0053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sp>
        <p:nvSpPr>
          <p:cNvPr id="22534" name="AutoShape 4" descr="Image00531.pn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22535" name="Picture 6" descr="C:\Users\User\Pictures\Sample\Image005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0163"/>
            <a:ext cx="2792413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7" descr="C:\Users\User\Pictures\Sample\Image0052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500438"/>
            <a:ext cx="2795588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806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Pictures\Image0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0563" cy="375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C:\Users\User\Pictures\Image009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2924175"/>
            <a:ext cx="60515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539552" y="4156075"/>
            <a:ext cx="1978223" cy="52322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eaLnBrk="0" hangingPunct="0">
              <a:defRPr sz="2800" b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dirty="0"/>
              <a:t>Line data</a:t>
            </a:r>
            <a:endParaRPr lang="zh-CN" altLang="en-US" sz="3200" dirty="0"/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746125" y="4891088"/>
            <a:ext cx="1771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/>
              <a:t>Trajectory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/>
              <a:t>Typhoon</a:t>
            </a:r>
            <a:endParaRPr lang="zh-CN" altLang="en-US" sz="2800"/>
          </a:p>
        </p:txBody>
      </p:sp>
    </p:spTree>
    <p:extLst>
      <p:ext uri="{BB962C8B-B14F-4D97-AF65-F5344CB8AC3E}">
        <p14:creationId xmlns:p14="http://schemas.microsoft.com/office/powerpoint/2010/main" val="415837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1103" y="0"/>
            <a:ext cx="9142897" cy="8367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dirty="0"/>
              <a:t>New variable created from existing variables</a:t>
            </a:r>
            <a:endParaRPr lang="zh-CN" altLang="en-US" sz="3200" dirty="0"/>
          </a:p>
        </p:txBody>
      </p:sp>
      <p:pic>
        <p:nvPicPr>
          <p:cNvPr id="24579" name="Picture 4" descr="C:\Users\yaqiang\Pictures\Java\Image0007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052513"/>
            <a:ext cx="808672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742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98" name="Text Box 14"/>
          <p:cNvSpPr txBox="1">
            <a:spLocks noChangeArrowheads="1"/>
          </p:cNvSpPr>
          <p:nvPr/>
        </p:nvSpPr>
        <p:spPr bwMode="auto">
          <a:xfrm>
            <a:off x="1087963" y="3089275"/>
            <a:ext cx="2156361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eaLnBrk="0" hangingPunct="0">
              <a:defRPr sz="3200" b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Section plot</a:t>
            </a:r>
          </a:p>
        </p:txBody>
      </p:sp>
      <p:sp>
        <p:nvSpPr>
          <p:cNvPr id="400399" name="Text Box 15"/>
          <p:cNvSpPr txBox="1">
            <a:spLocks noChangeArrowheads="1"/>
          </p:cNvSpPr>
          <p:nvPr/>
        </p:nvSpPr>
        <p:spPr bwMode="auto">
          <a:xfrm>
            <a:off x="5364088" y="1830387"/>
            <a:ext cx="3422732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eaLnBrk="0" hangingPunct="0">
              <a:defRPr sz="3200" b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One dimension plot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5575"/>
            <a:ext cx="487521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1" descr="Wang_metapps_fig3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3" y="2708275"/>
            <a:ext cx="4332287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" descr="Figure_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2700"/>
            <a:ext cx="4830763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052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86" name="Text Box 10"/>
          <p:cNvSpPr txBox="1">
            <a:spLocks noChangeArrowheads="1"/>
          </p:cNvSpPr>
          <p:nvPr/>
        </p:nvSpPr>
        <p:spPr bwMode="auto">
          <a:xfrm>
            <a:off x="5972702" y="1628800"/>
            <a:ext cx="2648482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eaLnBrk="0" hangingPunct="0">
              <a:defRPr sz="3200" b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Mask out layer</a:t>
            </a:r>
          </a:p>
        </p:txBody>
      </p:sp>
      <p:sp>
        <p:nvSpPr>
          <p:cNvPr id="408587" name="Text Box 11"/>
          <p:cNvSpPr txBox="1">
            <a:spLocks noChangeArrowheads="1"/>
          </p:cNvSpPr>
          <p:nvPr/>
        </p:nvSpPr>
        <p:spPr bwMode="auto">
          <a:xfrm>
            <a:off x="179388" y="4005263"/>
            <a:ext cx="33845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</a:rPr>
              <a:t>Each layer has </a:t>
            </a: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  <a:latin typeface="宋体-18030"/>
              </a:rPr>
              <a:t>‘</a:t>
            </a: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</a:rPr>
              <a:t>IsMaskOut</a:t>
            </a: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  <a:latin typeface="宋体-18030"/>
              </a:rPr>
              <a:t>’</a:t>
            </a: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</a:rPr>
              <a:t> property. </a:t>
            </a:r>
          </a:p>
          <a:p>
            <a:pPr>
              <a:defRPr/>
            </a:pPr>
            <a:endParaRPr lang="en-US" altLang="zh-CN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defRPr/>
            </a:pP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</a:rPr>
              <a:t>The mask out layer is only validate to the layers with true </a:t>
            </a: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  <a:latin typeface="宋体-18030"/>
              </a:rPr>
              <a:t>‘</a:t>
            </a: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</a:rPr>
              <a:t>IsMaskOut</a:t>
            </a: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  <a:latin typeface="宋体-18030"/>
              </a:rPr>
              <a:t>’</a:t>
            </a: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</a:rPr>
              <a:t> property. So you can control which layers will be masked out.</a:t>
            </a:r>
          </a:p>
        </p:txBody>
      </p:sp>
      <p:pic>
        <p:nvPicPr>
          <p:cNvPr id="2662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5507037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3284538"/>
            <a:ext cx="5497512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159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eaLnBrk="0" hangingPunct="0">
              <a:defRPr sz="36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 err="1"/>
              <a:t>MeteoInfo</a:t>
            </a:r>
            <a:r>
              <a:rPr lang="zh-CN" altLang="en-US" dirty="0"/>
              <a:t> </a:t>
            </a:r>
            <a:r>
              <a:rPr lang="en-US" altLang="zh-CN" dirty="0"/>
              <a:t>Layout</a:t>
            </a:r>
            <a:endParaRPr lang="zh-CN" altLang="en-US" dirty="0"/>
          </a:p>
        </p:txBody>
      </p:sp>
      <p:pic>
        <p:nvPicPr>
          <p:cNvPr id="27651" name="Picture 10" descr="Wang_metapps_fi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8466137" cy="586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250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:\Users\yaqiang\Pictures\Java\Image0069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5164138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C:\Users\yaqiang\Pictures\Java\Image0069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143250"/>
            <a:ext cx="5508625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57032" y="981075"/>
            <a:ext cx="3411511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eaLnBrk="0" hangingPunct="0">
              <a:defRPr sz="3200" b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Add web map layer</a:t>
            </a:r>
            <a:endParaRPr lang="zh-CN" altLang="en-US" dirty="0"/>
          </a:p>
        </p:txBody>
      </p:sp>
      <p:sp>
        <p:nvSpPr>
          <p:cNvPr id="28677" name="TextBox 2"/>
          <p:cNvSpPr txBox="1">
            <a:spLocks noChangeArrowheads="1"/>
          </p:cNvSpPr>
          <p:nvPr/>
        </p:nvSpPr>
        <p:spPr bwMode="auto">
          <a:xfrm>
            <a:off x="250825" y="3573463"/>
            <a:ext cx="3268663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/>
              <a:t>    - </a:t>
            </a:r>
            <a:r>
              <a:rPr lang="en-US" altLang="zh-CN" sz="1600" dirty="0" err="1"/>
              <a:t>OpenStreetMap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    - </a:t>
            </a:r>
            <a:r>
              <a:rPr lang="en-US" altLang="zh-CN" sz="1600" dirty="0" err="1"/>
              <a:t>OpenStreetMapQuestSatellite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    - </a:t>
            </a:r>
            <a:r>
              <a:rPr lang="en-US" altLang="zh-CN" sz="1600" dirty="0" err="1"/>
              <a:t>BingMap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    - </a:t>
            </a:r>
            <a:r>
              <a:rPr lang="en-US" altLang="zh-CN" sz="1600" dirty="0" err="1"/>
              <a:t>BingSatelliteMap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    - </a:t>
            </a:r>
            <a:r>
              <a:rPr lang="en-US" altLang="zh-CN" sz="1600" dirty="0" err="1"/>
              <a:t>BingHybridMap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    - </a:t>
            </a:r>
            <a:r>
              <a:rPr lang="en-US" altLang="zh-CN" sz="1600" dirty="0" err="1"/>
              <a:t>GoogleMap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    - </a:t>
            </a:r>
            <a:r>
              <a:rPr lang="en-US" altLang="zh-CN" sz="1600" dirty="0" err="1"/>
              <a:t>GoogleSatelliteMap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    - </a:t>
            </a:r>
            <a:r>
              <a:rPr lang="en-US" altLang="zh-CN" sz="1600" dirty="0" err="1"/>
              <a:t>GoogleTerrainMap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    - </a:t>
            </a:r>
            <a:r>
              <a:rPr lang="en-US" altLang="zh-CN" sz="1600" dirty="0" err="1"/>
              <a:t>GoogleHybridMap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    - </a:t>
            </a:r>
            <a:r>
              <a:rPr lang="en-US" altLang="zh-CN" sz="1600" dirty="0" err="1"/>
              <a:t>YahooMap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    - </a:t>
            </a:r>
            <a:r>
              <a:rPr lang="en-US" altLang="zh-CN" sz="1600" dirty="0" err="1"/>
              <a:t>YahooSatelliteMap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    - </a:t>
            </a:r>
            <a:r>
              <a:rPr lang="en-US" altLang="zh-CN" sz="1600" dirty="0" err="1"/>
              <a:t>YahooHybridMap</a:t>
            </a:r>
            <a:endParaRPr lang="zh-CN" altLang="en-US" sz="1600" dirty="0"/>
          </a:p>
        </p:txBody>
      </p:sp>
      <p:sp>
        <p:nvSpPr>
          <p:cNvPr id="28678" name="TextBox 3"/>
          <p:cNvSpPr txBox="1">
            <a:spLocks noChangeArrowheads="1"/>
          </p:cNvSpPr>
          <p:nvPr/>
        </p:nvSpPr>
        <p:spPr bwMode="auto">
          <a:xfrm>
            <a:off x="6156325" y="1947863"/>
            <a:ext cx="2159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/>
              <a:t>Mercator projection</a:t>
            </a:r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258869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2636912"/>
            <a:ext cx="9144000" cy="5040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15888"/>
            <a:ext cx="6781800" cy="958850"/>
          </a:xfrm>
        </p:spPr>
        <p:txBody>
          <a:bodyPr/>
          <a:lstStyle/>
          <a:p>
            <a:pPr eaLnBrk="1" hangingPunct="1"/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Report content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</a:endParaRPr>
          </a:p>
        </p:txBody>
      </p:sp>
      <p:sp>
        <p:nvSpPr>
          <p:cNvPr id="58372" name="Rectangle 4"/>
          <p:cNvSpPr>
            <a:spLocks noGrp="1" noChangeArrowheads="1"/>
          </p:cNvSpPr>
          <p:nvPr>
            <p:ph idx="1"/>
          </p:nvPr>
        </p:nvSpPr>
        <p:spPr>
          <a:xfrm>
            <a:off x="971600" y="2636812"/>
            <a:ext cx="7272808" cy="295242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MeteoInfo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introduction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MeteoInfoMap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– GIS desktop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TrajStat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– 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Trajetory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statistics package</a:t>
            </a:r>
            <a:endParaRPr lang="en-US" altLang="zh-CN" sz="2400" dirty="0">
              <a:ea typeface="华文中宋" pitchFamily="2" charset="-122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MeteoInofLab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– Scientific computation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252031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876675"/>
            <a:ext cx="460057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876675"/>
            <a:ext cx="460057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1750"/>
            <a:ext cx="4562475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1688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6" name="Text Box 8"/>
          <p:cNvSpPr txBox="1">
            <a:spLocks noChangeArrowheads="1"/>
          </p:cNvSpPr>
          <p:nvPr/>
        </p:nvSpPr>
        <p:spPr bwMode="auto">
          <a:xfrm>
            <a:off x="2229026" y="3140968"/>
            <a:ext cx="4198586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eaLnBrk="0" hangingPunct="0">
              <a:defRPr sz="3200" b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/>
              <a:t>Map projection example</a:t>
            </a:r>
          </a:p>
        </p:txBody>
      </p:sp>
      <p:sp>
        <p:nvSpPr>
          <p:cNvPr id="416777" name="Text Box 9"/>
          <p:cNvSpPr txBox="1">
            <a:spLocks noChangeArrowheads="1"/>
          </p:cNvSpPr>
          <p:nvPr/>
        </p:nvSpPr>
        <p:spPr bwMode="auto">
          <a:xfrm>
            <a:off x="0" y="1412875"/>
            <a:ext cx="1022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</a:rPr>
              <a:t>Lambert</a:t>
            </a:r>
          </a:p>
        </p:txBody>
      </p:sp>
      <p:sp>
        <p:nvSpPr>
          <p:cNvPr id="416778" name="Text Box 10"/>
          <p:cNvSpPr txBox="1">
            <a:spLocks noChangeArrowheads="1"/>
          </p:cNvSpPr>
          <p:nvPr/>
        </p:nvSpPr>
        <p:spPr bwMode="auto">
          <a:xfrm>
            <a:off x="179388" y="5445125"/>
            <a:ext cx="2076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</a:rPr>
              <a:t>Polar Steregraphic</a:t>
            </a:r>
          </a:p>
        </p:txBody>
      </p:sp>
      <p:sp>
        <p:nvSpPr>
          <p:cNvPr id="416779" name="Text Box 11"/>
          <p:cNvSpPr txBox="1">
            <a:spLocks noChangeArrowheads="1"/>
          </p:cNvSpPr>
          <p:nvPr/>
        </p:nvSpPr>
        <p:spPr bwMode="auto">
          <a:xfrm>
            <a:off x="4667250" y="1341438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</a:rPr>
              <a:t>Albers</a:t>
            </a:r>
          </a:p>
        </p:txBody>
      </p:sp>
      <p:sp>
        <p:nvSpPr>
          <p:cNvPr id="416780" name="Text Box 12"/>
          <p:cNvSpPr txBox="1">
            <a:spLocks noChangeArrowheads="1"/>
          </p:cNvSpPr>
          <p:nvPr/>
        </p:nvSpPr>
        <p:spPr bwMode="auto">
          <a:xfrm>
            <a:off x="4611688" y="5084763"/>
            <a:ext cx="108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>
                <a:effectLst>
                  <a:outerShdw blurRad="38100" dist="38100" dir="2700000" algn="tl">
                    <a:srgbClr val="C0C0C0"/>
                  </a:outerShdw>
                </a:effectLst>
              </a:rPr>
              <a:t>Mercator</a:t>
            </a:r>
          </a:p>
        </p:txBody>
      </p:sp>
    </p:spTree>
    <p:extLst>
      <p:ext uri="{BB962C8B-B14F-4D97-AF65-F5344CB8AC3E}">
        <p14:creationId xmlns:p14="http://schemas.microsoft.com/office/powerpoint/2010/main" val="2800096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Pictures\Image008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14288"/>
            <a:ext cx="45434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C:\Users\User\Pictures\Image008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288"/>
            <a:ext cx="45878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C:\Users\User\Pictures\Image0083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0325"/>
            <a:ext cx="4572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AutoShape 6" descr="Image0000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  <p:pic>
        <p:nvPicPr>
          <p:cNvPr id="32774" name="Picture 7" descr="C:\Users\User\Pictures\Sample\Image0000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3854450"/>
            <a:ext cx="4597400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747950" y="3140968"/>
            <a:ext cx="3252814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eaLnBrk="0" hangingPunct="0">
              <a:defRPr sz="3200" b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Analysis functions</a:t>
            </a:r>
          </a:p>
        </p:txBody>
      </p:sp>
    </p:spTree>
    <p:extLst>
      <p:ext uri="{BB962C8B-B14F-4D97-AF65-F5344CB8AC3E}">
        <p14:creationId xmlns:p14="http://schemas.microsoft.com/office/powerpoint/2010/main" val="2889715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yProgram\java\MeteoInfoDev\MeteoInfoDoc\_static\news\mi_1.3.2_deskt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479816" cy="295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yProgram\java\MeteoInfoDev\MeteoInfoDoc\_static\news\mi_1.4.3_convexhu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6775"/>
            <a:ext cx="4575995" cy="29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MyProgram\java\MeteoInfoDev\MeteoInfoDoc\_static\news\mi_1.4.7_symdif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33" y="1"/>
            <a:ext cx="4683954" cy="277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wyq\Pictures\meteoinfo\hole_add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" y="4056384"/>
            <a:ext cx="4570599" cy="280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483768" y="3140968"/>
            <a:ext cx="4680520" cy="5847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eaLnBrk="0" hangingPunct="0">
              <a:defRPr sz="3200" b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Edit &amp; Geo-processing</a:t>
            </a:r>
          </a:p>
        </p:txBody>
      </p:sp>
    </p:spTree>
    <p:extLst>
      <p:ext uri="{BB962C8B-B14F-4D97-AF65-F5344CB8AC3E}">
        <p14:creationId xmlns:p14="http://schemas.microsoft.com/office/powerpoint/2010/main" val="1574226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-26987"/>
            <a:ext cx="9144000" cy="8637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MeteoInfoMap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demonstration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MeteoInfoMap</a:t>
            </a:r>
            <a:r>
              <a:rPr lang="en-US" altLang="zh-CN" dirty="0"/>
              <a:t> basic functions</a:t>
            </a:r>
          </a:p>
          <a:p>
            <a:r>
              <a:rPr lang="en-US" altLang="zh-CN" dirty="0"/>
              <a:t>Explore ARL meteorological data file</a:t>
            </a:r>
          </a:p>
          <a:p>
            <a:r>
              <a:rPr lang="en-US" altLang="zh-CN" dirty="0"/>
              <a:t>Open HYSPLIT trajectory end point data file</a:t>
            </a:r>
          </a:p>
          <a:p>
            <a:r>
              <a:rPr lang="en-US" altLang="zh-CN" dirty="0"/>
              <a:t>Open HYSPLIT concentration data file</a:t>
            </a:r>
          </a:p>
          <a:p>
            <a:r>
              <a:rPr lang="en-US" altLang="zh-CN" dirty="0"/>
              <a:t>Open HYSPLIT particle data file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35150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90570" cy="32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53CA0D-5AD6-4DF5-8151-1E98C5C09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719" y="35747"/>
            <a:ext cx="4927281" cy="2995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61B49A-EBC3-42D9-8E63-44E2EE4B1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1" y="3826291"/>
            <a:ext cx="4953522" cy="30119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045DCF-9FBD-4FCA-8DEC-FFB639BD2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2095" y="3645024"/>
            <a:ext cx="5261905" cy="322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38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3683936"/>
            <a:ext cx="9144000" cy="5040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15888"/>
            <a:ext cx="6781800" cy="958850"/>
          </a:xfrm>
        </p:spPr>
        <p:txBody>
          <a:bodyPr/>
          <a:lstStyle/>
          <a:p>
            <a:pPr eaLnBrk="1" hangingPunct="1"/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Report content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</a:endParaRPr>
          </a:p>
        </p:txBody>
      </p:sp>
      <p:sp>
        <p:nvSpPr>
          <p:cNvPr id="58372" name="Rectangle 4"/>
          <p:cNvSpPr>
            <a:spLocks noGrp="1" noChangeArrowheads="1"/>
          </p:cNvSpPr>
          <p:nvPr>
            <p:ph idx="1"/>
          </p:nvPr>
        </p:nvSpPr>
        <p:spPr>
          <a:xfrm>
            <a:off x="971600" y="2636812"/>
            <a:ext cx="7272808" cy="295242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MeteoInfo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introduction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MeteoInfoMap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– GIS desktop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TrajStat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– Trajectory statistics package</a:t>
            </a:r>
            <a:endParaRPr lang="en-US" altLang="zh-CN" sz="2400" dirty="0">
              <a:ea typeface="华文中宋" pitchFamily="2" charset="-122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MeteoInofLab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– Scientific computation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16312709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76363"/>
            <a:ext cx="6264275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10080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800" b="1">
                <a:solidFill>
                  <a:srgbClr val="FFFFFF"/>
                </a:solidFill>
                <a:ea typeface="黑体" pitchFamily="49" charset="-122"/>
              </a:rPr>
              <a:t> 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819879" y="184150"/>
            <a:ext cx="34083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zh-CN" altLang="en-US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framework</a:t>
            </a:r>
            <a:endParaRPr lang="zh-CN" altLang="en-US" sz="3200" kern="0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3E8A2D84-A8EF-4509-887D-C67FAD930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866553"/>
            <a:ext cx="3600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 err="1"/>
              <a:t>TrajStat</a:t>
            </a:r>
            <a:r>
              <a:rPr lang="en-US" altLang="zh-CN" sz="2000" dirty="0"/>
              <a:t> plugin (open source)</a:t>
            </a:r>
            <a:endParaRPr lang="zh-CN" altLang="en-US" sz="2000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629E2B14-A1E1-4DB3-9E3C-15FECD936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152" y="2370783"/>
            <a:ext cx="24260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600" dirty="0"/>
              <a:t>(Wang et al., 2009 EMS)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40621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79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800" b="1">
                <a:solidFill>
                  <a:srgbClr val="FFFFFF"/>
                </a:solidFill>
                <a:ea typeface="黑体" pitchFamily="49" charset="-122"/>
              </a:rPr>
              <a:t> 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771800" y="70024"/>
            <a:ext cx="36711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en-US" altLang="zh-CN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plugin menu</a:t>
            </a:r>
            <a:endParaRPr lang="zh-CN" altLang="en-US" sz="3200" kern="0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ECDB71-9303-4A56-9528-8A2BCFF69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16" y="875931"/>
            <a:ext cx="8880380" cy="586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70845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79692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800" b="1">
                <a:solidFill>
                  <a:srgbClr val="FFFFFF"/>
                </a:solidFill>
                <a:ea typeface="黑体" pitchFamily="49" charset="-122"/>
              </a:rPr>
              <a:t> 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979712" y="115888"/>
            <a:ext cx="55290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en-US" altLang="zh-CN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– Trajectory calculation</a:t>
            </a:r>
            <a:endParaRPr lang="zh-CN" altLang="en-US" sz="3200" kern="0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9092" name="Picture 2" descr="D:\MyProgram\java\MeteoInfoDev\plugins\TrajStat\src\trajstat\help\content_en\image\traj_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08050"/>
            <a:ext cx="4718050" cy="583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240254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71968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32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en-US" altLang="zh-CN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– Convert trajectories to shape layer</a:t>
            </a:r>
            <a:endParaRPr lang="zh-CN" altLang="en-US" sz="3200" kern="0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0116" name="Picture 2" descr="D:\MyProgram\java\MeteoInfoDev\plugins\TrajStat\src\trajstat\help\content_en\image\converted_shap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6051550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3" descr="D:\MyProgram\java\MeteoInfoDev\plugins\TrajStat\src\trajstat\help\content_en\image\traj_tab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1575"/>
            <a:ext cx="45720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435545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792088"/>
          </a:xfr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3800" b="1" kern="1200" dirty="0" err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MeteoInfo</a:t>
            </a:r>
            <a:endParaRPr lang="zh-CN" altLang="en-US" sz="3800" b="1" kern="1200" dirty="0">
              <a:solidFill>
                <a:schemeClr val="bg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75" name="内容占位符 2"/>
          <p:cNvSpPr>
            <a:spLocks noGrp="1"/>
          </p:cNvSpPr>
          <p:nvPr>
            <p:ph idx="1"/>
          </p:nvPr>
        </p:nvSpPr>
        <p:spPr>
          <a:xfrm>
            <a:off x="5631432" y="980728"/>
            <a:ext cx="3333056" cy="1656184"/>
          </a:xfrm>
        </p:spPr>
        <p:txBody>
          <a:bodyPr/>
          <a:lstStyle/>
          <a:p>
            <a:pPr marL="0" indent="0">
              <a:buNone/>
            </a:pPr>
            <a:r>
              <a:rPr lang="fr-FR" altLang="zh-CN" sz="2000" kern="100" dirty="0">
                <a:latin typeface="Times New Roman"/>
              </a:rPr>
              <a:t>An intergrated framework both for GIS application and scientific computation environment – especially for meteorological community</a:t>
            </a:r>
            <a:r>
              <a:rPr lang="en-US" altLang="zh-CN" sz="2000" dirty="0"/>
              <a:t>.</a:t>
            </a:r>
            <a:endParaRPr lang="fr-FR" altLang="zh-CN" sz="2000" kern="100" dirty="0">
              <a:latin typeface="Times New Roman"/>
            </a:endParaRPr>
          </a:p>
        </p:txBody>
      </p:sp>
      <p:pic>
        <p:nvPicPr>
          <p:cNvPr id="2050" name="Picture 2" descr="C:\Users\wyq\Pictures\meteoinfo\haze_20151225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" y="764703"/>
            <a:ext cx="5369622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wyq\Pictures\meteoinfo\meteoinfolab\MeteoInfoLa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445" y="3140968"/>
            <a:ext cx="6172947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 bwMode="auto">
          <a:xfrm>
            <a:off x="179512" y="4365104"/>
            <a:ext cx="266429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/>
              </a:rPr>
              <a:t>GIS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 err="1">
                <a:solidFill>
                  <a:srgbClr val="000000"/>
                </a:solidFill>
                <a:latin typeface="Arial"/>
                <a:ea typeface="宋体"/>
              </a:rPr>
              <a:t>netCDF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/>
              </a:rPr>
              <a:t>, GRIB, ARL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/>
              </a:rPr>
              <a:t>Script</a:t>
            </a:r>
            <a:r>
              <a:rPr lang="zh-CN" altLang="en-US" sz="1400" dirty="0">
                <a:solidFill>
                  <a:srgbClr val="000000"/>
                </a:solidFill>
                <a:latin typeface="Arial"/>
                <a:ea typeface="宋体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/>
              </a:rPr>
              <a:t>(</a:t>
            </a:r>
            <a:r>
              <a:rPr lang="en-US" altLang="zh-CN" sz="1400" dirty="0" err="1">
                <a:solidFill>
                  <a:srgbClr val="000000"/>
                </a:solidFill>
                <a:latin typeface="Arial"/>
                <a:ea typeface="宋体"/>
              </a:rPr>
              <a:t>Jython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/>
              </a:rPr>
              <a:t>Multi-dimensional array computation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/>
              </a:rPr>
              <a:t>2D, 3D </a:t>
            </a:r>
            <a:r>
              <a:rPr lang="en-US" altLang="zh-CN" sz="1400" dirty="0" err="1">
                <a:solidFill>
                  <a:srgbClr val="000000"/>
                </a:solidFill>
                <a:latin typeface="Arial"/>
                <a:ea typeface="宋体"/>
              </a:rPr>
              <a:t>visulization</a:t>
            </a:r>
            <a:endParaRPr lang="en-US" altLang="zh-CN" sz="1400" dirty="0">
              <a:solidFill>
                <a:srgbClr val="000000"/>
              </a:solidFill>
              <a:latin typeface="Arial"/>
              <a:ea typeface="宋体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/>
              </a:rPr>
              <a:t>Plugin, secondary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/>
              </a:rPr>
              <a:t>Open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/>
              </a:rPr>
              <a:t>Cross platform (Java)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5937977" y="2711566"/>
            <a:ext cx="27938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ea typeface="黑体" pitchFamily="49" charset="-122"/>
              </a:rPr>
              <a:t>(Wang et al., 2014, </a:t>
            </a:r>
            <a:r>
              <a:rPr lang="en-US" altLang="zh-CN" sz="1400" dirty="0" err="1">
                <a:solidFill>
                  <a:srgbClr val="000000"/>
                </a:solidFill>
                <a:ea typeface="黑体" pitchFamily="49" charset="-122"/>
              </a:rPr>
              <a:t>Meteo</a:t>
            </a:r>
            <a:r>
              <a:rPr lang="en-US" altLang="zh-CN" sz="1400" dirty="0">
                <a:solidFill>
                  <a:srgbClr val="000000"/>
                </a:solidFill>
                <a:ea typeface="黑体" pitchFamily="49" charset="-122"/>
              </a:rPr>
              <a:t>. Appl.)</a:t>
            </a:r>
            <a:endParaRPr lang="zh-CN" altLang="en-US" sz="1400" dirty="0">
              <a:solidFill>
                <a:srgbClr val="000000"/>
              </a:solidFill>
              <a:ea typeface="黑体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2051720" y="764703"/>
            <a:ext cx="26035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0000"/>
                </a:solidFill>
                <a:ea typeface="黑体" pitchFamily="49" charset="-122"/>
              </a:rPr>
              <a:t>MeteoInfoMap</a:t>
            </a:r>
            <a:endParaRPr lang="zh-CN" altLang="en-US" sz="2800" b="1" dirty="0">
              <a:solidFill>
                <a:srgbClr val="FF0000"/>
              </a:solidFill>
              <a:ea typeface="黑体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4396051" y="3140968"/>
            <a:ext cx="25234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0000"/>
                </a:solidFill>
                <a:ea typeface="黑体" pitchFamily="49" charset="-122"/>
              </a:rPr>
              <a:t>MeteoInfoLab</a:t>
            </a:r>
            <a:endParaRPr lang="zh-CN" altLang="en-US" sz="2800" b="1" dirty="0">
              <a:solidFill>
                <a:srgbClr val="FF0000"/>
              </a:solidFill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8735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796926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800" b="1">
                <a:solidFill>
                  <a:srgbClr val="FFFFFF"/>
                </a:solidFill>
                <a:ea typeface="黑体" pitchFamily="49" charset="-122"/>
              </a:rPr>
              <a:t> 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907704" y="82724"/>
            <a:ext cx="55178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2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en-US" altLang="zh-CN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– Show pressure profile</a:t>
            </a:r>
            <a:endParaRPr lang="zh-CN" altLang="en-US" sz="3200" kern="0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B451D9-8C35-4CD2-84D2-5970364C4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7211"/>
            <a:ext cx="6876256" cy="4541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F4DD63-E41E-46C8-B9D9-76A1BC1CF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981" y="4077072"/>
            <a:ext cx="4797745" cy="272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479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2" descr="D:\MyProgram\java\MeteoInfoDev\plugins\TrajStat\src\trajstat\help\content_en\image\add_data_fi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57263"/>
            <a:ext cx="3479800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3" descr="D:\MyProgram\java\MeteoInfoDev\plugins\TrajStat\src\trajstat\help\content_en\image\add_data_tab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2781300"/>
            <a:ext cx="5381625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TextBox 1"/>
          <p:cNvSpPr txBox="1">
            <a:spLocks noChangeArrowheads="1"/>
          </p:cNvSpPr>
          <p:nvPr/>
        </p:nvSpPr>
        <p:spPr bwMode="auto">
          <a:xfrm>
            <a:off x="4010819" y="982663"/>
            <a:ext cx="48244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/>
              <a:t>This tool will add data from a comma-delimited text file to trajectories according to the date field. The file must contain column titles as the first row and one or two date columns.</a:t>
            </a:r>
            <a:endParaRPr lang="zh-CN" altLang="en-US" sz="2000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71968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32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en-US" altLang="zh-CN" sz="32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– Add observation data into trajectories</a:t>
            </a:r>
            <a:endParaRPr lang="zh-CN" altLang="en-US" sz="3200" kern="0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484987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8" name="Picture 2" descr="D:\MyProgram\java\MeteoInfoDev\plugins\TrajStat\src\trajstat\help\content_en\image\sel_tra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908050"/>
            <a:ext cx="8894763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71968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8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en-US" altLang="zh-CN" sz="28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– Select trajectories according their attributes</a:t>
            </a:r>
            <a:endParaRPr lang="zh-CN" altLang="en-US" sz="2800" kern="0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37921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3" name="Picture 4" descr="http://bbs.06climate.com/forum.php?mod=attachment&amp;aid=MzcwNTB8ZDhiMTRhY2V8MTQ1MDAxMjM0MHwxMDZ8MzE3OTM%3D&amp;noupdate=y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75" y="3740150"/>
            <a:ext cx="4606925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TextBox 1"/>
          <p:cNvSpPr txBox="1">
            <a:spLocks noChangeArrowheads="1"/>
          </p:cNvSpPr>
          <p:nvPr/>
        </p:nvSpPr>
        <p:spPr bwMode="auto">
          <a:xfrm>
            <a:off x="741363" y="5732463"/>
            <a:ext cx="262764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altLang="zh-CN" sz="2000" dirty="0"/>
              <a:t>Euclidean distance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altLang="zh-CN" sz="2000" dirty="0"/>
              <a:t>Angle distance</a:t>
            </a:r>
            <a:endParaRPr lang="zh-CN" altLang="en-US" sz="2000" dirty="0"/>
          </a:p>
        </p:txBody>
      </p:sp>
      <p:pic>
        <p:nvPicPr>
          <p:cNvPr id="94215" name="Picture 5" descr="D:\MyProgram\java\MeteoInfoDev\plugins\TrajStat\src\trajstat\help\content_en\image\image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923925"/>
            <a:ext cx="42291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71968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8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en-US" altLang="zh-CN" sz="28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– Trajectory cluster analysis</a:t>
            </a:r>
            <a:endParaRPr lang="zh-CN" altLang="en-US" sz="2800" kern="0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464267-D885-4305-85BC-4A8994397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" y="814649"/>
            <a:ext cx="4378956" cy="477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22599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6" name="Picture 2" descr="D:\MyProgram\java\MeteoInfoDev\plugins\TrajStat\src\trajstat\help\content_en\image\cluster_angle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769938"/>
            <a:ext cx="5559425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3" descr="D:\MyProgram\java\MeteoInfoDev\plugins\TrajStat\src\trajstat\help\content_en\image\cluster_tab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798888"/>
            <a:ext cx="5364162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71968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8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en-US" altLang="zh-CN" sz="28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– Trajectory cluster analysis result</a:t>
            </a:r>
            <a:endParaRPr lang="zh-CN" altLang="en-US" sz="2800" kern="0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600195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1" name="Picture 5">
            <a:extLst>
              <a:ext uri="{FF2B5EF4-FFF2-40B4-BE49-F238E27FC236}">
                <a16:creationId xmlns:a16="http://schemas.microsoft.com/office/drawing/2014/main" xmlns="" id="{1715222D-D3CD-4DCC-A279-1ABD402E3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95866"/>
            <a:ext cx="6408712" cy="240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1062" name="Rectangle 6">
            <a:extLst>
              <a:ext uri="{FF2B5EF4-FFF2-40B4-BE49-F238E27FC236}">
                <a16:creationId xmlns:a16="http://schemas.microsoft.com/office/drawing/2014/main" xmlns="" id="{3A1743E6-773D-4F69-9723-07DF1CAAAE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6" y="0"/>
            <a:ext cx="9139963" cy="850900"/>
          </a:xfr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l"/>
            <a:r>
              <a:rPr lang="en-US" altLang="zh-CN" sz="400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Trajectory Clustering </a:t>
            </a:r>
          </a:p>
        </p:txBody>
      </p:sp>
      <p:sp>
        <p:nvSpPr>
          <p:cNvPr id="301063" name="Text Box 7">
            <a:extLst>
              <a:ext uri="{FF2B5EF4-FFF2-40B4-BE49-F238E27FC236}">
                <a16:creationId xmlns:a16="http://schemas.microsoft.com/office/drawing/2014/main" xmlns="" id="{2CA5323E-94CD-43F1-8326-7BED42730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224" y="1800436"/>
            <a:ext cx="22322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Euclidean Distance</a:t>
            </a:r>
          </a:p>
        </p:txBody>
      </p:sp>
      <p:pic>
        <p:nvPicPr>
          <p:cNvPr id="5" name="Picture 15">
            <a:extLst>
              <a:ext uri="{FF2B5EF4-FFF2-40B4-BE49-F238E27FC236}">
                <a16:creationId xmlns:a16="http://schemas.microsoft.com/office/drawing/2014/main" xmlns="" id="{E5A2B648-82B0-4086-8F4D-EBF15F62FB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816" y="3350039"/>
            <a:ext cx="6220558" cy="35079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17">
            <a:extLst>
              <a:ext uri="{FF2B5EF4-FFF2-40B4-BE49-F238E27FC236}">
                <a16:creationId xmlns:a16="http://schemas.microsoft.com/office/drawing/2014/main" xmlns="" id="{413D65CF-6AE8-4C5B-9C76-334B8435BA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5" y="4653136"/>
            <a:ext cx="20162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Angle Distance</a:t>
            </a:r>
          </a:p>
        </p:txBody>
      </p:sp>
    </p:spTree>
    <p:extLst>
      <p:ext uri="{BB962C8B-B14F-4D97-AF65-F5344CB8AC3E}">
        <p14:creationId xmlns:p14="http://schemas.microsoft.com/office/powerpoint/2010/main" val="4851162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2" descr="D:\MyProgram\java\MeteoInfoDev\plugins\TrajStat\src\trajstat\help\content_en\image\cluster_st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5221287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3" descr="D:\MyProgram\java\MeteoInfoDev\plugins\TrajStat\src\trajstat\help\content_en\image\cluster_stat_resu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4221163"/>
            <a:ext cx="7659687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71968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8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en-US" altLang="zh-CN" sz="28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– Cluster statistics</a:t>
            </a:r>
            <a:endParaRPr lang="zh-CN" altLang="en-US" sz="2800" kern="0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078581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2" descr="D:\MyProgram\java\MeteoInfoDev\plugins\TrajStat\src\trajstat\help\content_en\image\grid_psc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36613"/>
            <a:ext cx="4276725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3" descr="D:\MyProgram\java\MeteoInfoDev\plugins\TrajStat\src\trajstat\help\content_en\image\pscf_lay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50" y="3284538"/>
            <a:ext cx="544512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4" descr="D:\MyProgram\java\MeteoInfoDev\plugins\TrajStat\src\trajstat\help\content_en\image\pscf_tab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365601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7" name="TextBox 1"/>
          <p:cNvSpPr txBox="1">
            <a:spLocks noChangeArrowheads="1"/>
          </p:cNvSpPr>
          <p:nvPr/>
        </p:nvSpPr>
        <p:spPr bwMode="auto">
          <a:xfrm>
            <a:off x="4783138" y="1557338"/>
            <a:ext cx="41100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dirty="0"/>
              <a:t>Before performing PSCF or CWT analysis, a PSCF or CWT grid polygon layer should to be created.</a:t>
            </a:r>
            <a:endParaRPr lang="zh-CN" alt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71968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8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en-US" altLang="zh-CN" sz="28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– Create grid layer</a:t>
            </a:r>
            <a:endParaRPr lang="zh-CN" altLang="en-US" sz="2800" kern="0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03683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>
            <a:extLst>
              <a:ext uri="{FF2B5EF4-FFF2-40B4-BE49-F238E27FC236}">
                <a16:creationId xmlns:a16="http://schemas.microsoft.com/office/drawing/2014/main" xmlns="" id="{C43A196D-4AFB-413A-AA3B-87F4AD08B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l"/>
            <a:r>
              <a:rPr lang="en-US" altLang="zh-CN" sz="320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PSCF (Potential Source Contribution Function)</a:t>
            </a:r>
          </a:p>
        </p:txBody>
      </p:sp>
      <p:pic>
        <p:nvPicPr>
          <p:cNvPr id="296965" name="Picture 5">
            <a:extLst>
              <a:ext uri="{FF2B5EF4-FFF2-40B4-BE49-F238E27FC236}">
                <a16:creationId xmlns:a16="http://schemas.microsoft.com/office/drawing/2014/main" xmlns="" id="{19D140FF-F9B0-4CE6-B531-3BE4C7BF0A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700808"/>
            <a:ext cx="8509808" cy="41585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12">
            <a:extLst>
              <a:ext uri="{FF2B5EF4-FFF2-40B4-BE49-F238E27FC236}">
                <a16:creationId xmlns:a16="http://schemas.microsoft.com/office/drawing/2014/main" xmlns="" id="{4D80586A-1CA3-4C89-9C2D-A4775A968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6081713"/>
            <a:ext cx="44767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/>
              <a:t>Ashbaugh, 1983; Ashbaugh et al., 1985</a:t>
            </a:r>
            <a:r>
              <a:rPr lang="en-US" altLang="zh-C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0661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3" name="Picture 3" descr="D:\MyProgram\java\MeteoInfoDev\plugins\TrajStat\src\trajstat\help\content_en\image\pscf_resul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708275"/>
            <a:ext cx="63881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71968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8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en-US" altLang="zh-CN" sz="28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– PSCF analysis</a:t>
            </a:r>
            <a:endParaRPr lang="zh-CN" altLang="en-US" sz="2800" kern="0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121" name="Picture 1" descr="C:\Users\wyq\AppData\Roaming\Tencent\Users\82661496\QQ\WinTemp\RichOle\T)Q{28X4QM[T0M)T7KAXZ[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65" y="1386198"/>
            <a:ext cx="1924050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508104" y="2060848"/>
            <a:ext cx="33679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400" dirty="0" err="1"/>
              <a:t>Ashbaugh</a:t>
            </a:r>
            <a:r>
              <a:rPr lang="en-US" altLang="zh-CN" sz="1400" dirty="0"/>
              <a:t>, 1983; </a:t>
            </a:r>
            <a:r>
              <a:rPr lang="en-US" altLang="zh-CN" sz="1400" dirty="0" err="1"/>
              <a:t>Ashbaugh</a:t>
            </a:r>
            <a:r>
              <a:rPr lang="en-US" altLang="zh-CN" sz="1400" dirty="0"/>
              <a:t> et al., 1985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9CE6AA-17C4-4062-A7DA-AFCC0CE8D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2697"/>
            <a:ext cx="5315045" cy="31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1556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896" y="188640"/>
            <a:ext cx="730052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9602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>
            <a:extLst>
              <a:ext uri="{FF2B5EF4-FFF2-40B4-BE49-F238E27FC236}">
                <a16:creationId xmlns:a16="http://schemas.microsoft.com/office/drawing/2014/main" xmlns="" id="{3B7EA056-12BD-4C3B-882D-E6741963DB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4632"/>
            <a:ext cx="9144000" cy="1038104"/>
          </a:xfr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algn="l"/>
            <a:r>
              <a:rPr lang="en-US" altLang="zh-CN" sz="360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CWT (Concentration Weighted Trajectory)</a:t>
            </a:r>
          </a:p>
        </p:txBody>
      </p:sp>
      <p:pic>
        <p:nvPicPr>
          <p:cNvPr id="297992" name="Picture 8">
            <a:extLst>
              <a:ext uri="{FF2B5EF4-FFF2-40B4-BE49-F238E27FC236}">
                <a16:creationId xmlns:a16="http://schemas.microsoft.com/office/drawing/2014/main" xmlns="" id="{B6FD416F-255D-4DA1-9995-2BC28B7065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401" y="1340768"/>
            <a:ext cx="8617197" cy="45369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 Box 8">
            <a:extLst>
              <a:ext uri="{FF2B5EF4-FFF2-40B4-BE49-F238E27FC236}">
                <a16:creationId xmlns:a16="http://schemas.microsoft.com/office/drawing/2014/main" xmlns="" id="{55009F54-8668-4013-A12D-306DF3399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6093296"/>
            <a:ext cx="224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/>
              <a:t>Seibert et al., 1994</a:t>
            </a:r>
            <a:r>
              <a:rPr lang="en-US" altLang="zh-C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2614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1" name="Picture 3" descr="D:\MyProgram\java\MeteoInfoDev\plugins\TrajStat\src\trajstat\help\content_en\image\cwt_resul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2844800"/>
            <a:ext cx="617537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" name="Picture 1" descr="C:\Users\wyq\AppData\Roaming\Tencent\Users\82661496\QQ\WinTemp\RichOle\I51I}Z21E`5}0G}XUZ@)@H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0720"/>
            <a:ext cx="2808312" cy="76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719684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28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en-US" altLang="zh-CN" sz="2800" kern="0" dirty="0">
                <a:solidFill>
                  <a:prstClr val="white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– CWT analysis</a:t>
            </a:r>
            <a:endParaRPr lang="zh-CN" altLang="en-US" sz="2800" kern="0" dirty="0">
              <a:solidFill>
                <a:prstClr val="white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156176" y="2252662"/>
            <a:ext cx="19656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1600" dirty="0"/>
              <a:t>Seibert et al., 1994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B56460C-ACE5-4D3F-BB9E-E135D13DA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2697"/>
            <a:ext cx="5436096" cy="337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80527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-26987"/>
            <a:ext cx="9144000" cy="8637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TrajStat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demonstration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568" y="1700808"/>
            <a:ext cx="8003232" cy="4425355"/>
          </a:xfrm>
        </p:spPr>
        <p:txBody>
          <a:bodyPr/>
          <a:lstStyle/>
          <a:p>
            <a:r>
              <a:rPr lang="en-US" altLang="zh-CN" dirty="0"/>
              <a:t>Trajectory calculation</a:t>
            </a:r>
          </a:p>
          <a:p>
            <a:r>
              <a:rPr lang="en-US" altLang="zh-CN" dirty="0"/>
              <a:t>Add measurement data to trajectories</a:t>
            </a:r>
          </a:p>
          <a:p>
            <a:r>
              <a:rPr lang="en-US" altLang="zh-CN" dirty="0"/>
              <a:t>Vertical trajectory and 3-D view</a:t>
            </a:r>
          </a:p>
          <a:p>
            <a:r>
              <a:rPr lang="en-US" altLang="zh-CN" dirty="0"/>
              <a:t>Select trajectories by attribute</a:t>
            </a:r>
          </a:p>
          <a:p>
            <a:r>
              <a:rPr lang="en-US" altLang="zh-CN" dirty="0"/>
              <a:t>Cluster analysis</a:t>
            </a:r>
          </a:p>
          <a:p>
            <a:r>
              <a:rPr lang="en-US" altLang="zh-CN" dirty="0"/>
              <a:t>PSCF and CWT analysis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9303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4221088"/>
            <a:ext cx="9144000" cy="93610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15888"/>
            <a:ext cx="6781800" cy="958850"/>
          </a:xfrm>
        </p:spPr>
        <p:txBody>
          <a:bodyPr/>
          <a:lstStyle/>
          <a:p>
            <a:pPr eaLnBrk="1" hangingPunct="1"/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Report content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</a:endParaRPr>
          </a:p>
        </p:txBody>
      </p:sp>
      <p:sp>
        <p:nvSpPr>
          <p:cNvPr id="58372" name="Rectangle 4"/>
          <p:cNvSpPr>
            <a:spLocks noGrp="1" noChangeArrowheads="1"/>
          </p:cNvSpPr>
          <p:nvPr>
            <p:ph idx="1"/>
          </p:nvPr>
        </p:nvSpPr>
        <p:spPr>
          <a:xfrm>
            <a:off x="971600" y="2636812"/>
            <a:ext cx="7272808" cy="295242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MeteoInfo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introduction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MeteoInfoMap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– GIS desktop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TrajStat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– 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Trajetory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statistics package</a:t>
            </a:r>
            <a:endParaRPr lang="en-US" altLang="zh-CN" sz="2400" dirty="0">
              <a:ea typeface="华文中宋" pitchFamily="2" charset="-122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MeteoInofLab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– Scientific computation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15054761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3478"/>
            <a:ext cx="7704856" cy="65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4019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 err="1"/>
              <a:t>MeteoInfoLab</a:t>
            </a:r>
            <a:r>
              <a:rPr lang="en-US" altLang="zh-CN" dirty="0"/>
              <a:t> GUI</a:t>
            </a:r>
            <a:endParaRPr lang="zh-CN" altLang="en-US" dirty="0"/>
          </a:p>
        </p:txBody>
      </p:sp>
      <p:pic>
        <p:nvPicPr>
          <p:cNvPr id="1026" name="Picture 2" descr="http://www.meteothinker.com/_images/main_gu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57091"/>
            <a:ext cx="6552728" cy="42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meteothinker.com/_images/mi_1.3.9_lab_auto_completion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723" y="3793498"/>
            <a:ext cx="4635277" cy="306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071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Read array from scientific data file</a:t>
            </a:r>
            <a:endParaRPr lang="zh-CN" alt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0" t="8963" r="29140" b="4618"/>
          <a:stretch/>
        </p:blipFill>
        <p:spPr bwMode="auto">
          <a:xfrm>
            <a:off x="107504" y="908720"/>
            <a:ext cx="5661765" cy="460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wyq\AppData\Roaming\Tencent\Users\82661496\QQ\WinTemp\RichOle\CM[HQW)80W4MDTQY$UO)}V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52936"/>
            <a:ext cx="6012160" cy="401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7" name="Picture 1" descr="C:\Users\wyq\AppData\Roaming\Tencent\Users\82661496\QQ\WinTemp\RichOle\HMP95XS@BMT~KQRK4{3{H`K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8" b="12761"/>
          <a:stretch/>
        </p:blipFill>
        <p:spPr bwMode="auto">
          <a:xfrm>
            <a:off x="251520" y="5947379"/>
            <a:ext cx="6429375" cy="3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6275651" y="1484784"/>
            <a:ext cx="203292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 err="1">
                <a:ea typeface="黑体" pitchFamily="49" charset="-122"/>
              </a:rPr>
              <a:t>DimArray</a:t>
            </a:r>
            <a:endParaRPr lang="zh-CN" altLang="en-US" sz="3200" b="1" dirty="0"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8343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wyq\Pictures\5Vfd6A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36912"/>
            <a:ext cx="4896544" cy="33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wyq\Pictures\ioytq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56" y="2402147"/>
            <a:ext cx="4281143" cy="442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67544" y="1289085"/>
            <a:ext cx="8136904" cy="9233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宋体" pitchFamily="2" charset="-122"/>
              </a:defRPr>
            </a:lvl9pPr>
          </a:lstStyle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cs typeface="Courier New" pitchFamily="49" charset="0"/>
              </a:rPr>
              <a:t>Figure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Helvetica Neue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contains all plot elements. It has one or more </a:t>
            </a:r>
            <a:r>
              <a:rPr kumimoji="0" lang="zh-CN" altLang="zh-C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cs typeface="Courier New" pitchFamily="49" charset="0"/>
              </a:rPr>
              <a:t>Axes</a:t>
            </a:r>
            <a:r>
              <a:rPr kumimoji="0" lang="en-US" altLang="zh-CN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cs typeface="Courier New" pitchFamily="49" charset="0"/>
              </a:rPr>
              <a:t> </a:t>
            </a:r>
            <a:r>
              <a:rPr kumimoji="0" lang="en-US" altLang="zh-CN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cs typeface="Courier New" pitchFamily="49" charset="0"/>
              </a:rPr>
              <a:t>object which is a plot area with a certain coordinate system.</a:t>
            </a:r>
            <a:r>
              <a:rPr kumimoji="0" lang="zh-CN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Figure and Axes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683568" y="6093296"/>
            <a:ext cx="3790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/>
              <a:t>position=[0.13, 0.11, 0.775, 0.815]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23634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Plot function</a:t>
            </a:r>
            <a:endParaRPr lang="zh-CN" altLang="en-US" dirty="0"/>
          </a:p>
        </p:txBody>
      </p:sp>
      <p:pic>
        <p:nvPicPr>
          <p:cNvPr id="4099" name="Picture 3" descr="C:\Users\wyq\AppData\Roaming\Tencent\Users\82661496\QQ\WinTemp\RichOle\])84T{ISWJ@4(3IC4UVLYIJ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45" y="847716"/>
            <a:ext cx="6481899" cy="599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81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Multiple axes</a:t>
            </a:r>
            <a:endParaRPr lang="zh-CN" altLang="en-US" dirty="0"/>
          </a:p>
        </p:txBody>
      </p:sp>
      <p:pic>
        <p:nvPicPr>
          <p:cNvPr id="6145" name="Picture 1" descr="C:\Users\wyq\AppData\Roaming\Tencent\Users\82661496\QQ\WinTemp\RichOle\YZ_WAHQL[YN0K5PF(GT1MQ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/>
          <a:stretch/>
        </p:blipFill>
        <p:spPr bwMode="auto">
          <a:xfrm>
            <a:off x="35496" y="1556792"/>
            <a:ext cx="4708466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wyq\AppData\Roaming\Tencent\Users\82661496\QQ\WinTemp\RichOle\)RBIJNRE_4VE@3PM6JZZWP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/>
          <a:stretch/>
        </p:blipFill>
        <p:spPr bwMode="auto">
          <a:xfrm>
            <a:off x="4729527" y="1844824"/>
            <a:ext cx="4386305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683568" y="6093296"/>
            <a:ext cx="2941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CN" dirty="0">
                <a:solidFill>
                  <a:srgbClr val="FF0000"/>
                </a:solidFill>
              </a:rPr>
              <a:t>subplot</a:t>
            </a:r>
            <a:r>
              <a:rPr lang="fr-FR" altLang="zh-CN" dirty="0"/>
              <a:t> &amp; </a:t>
            </a:r>
            <a:r>
              <a:rPr lang="fr-FR" altLang="zh-CN" dirty="0">
                <a:solidFill>
                  <a:srgbClr val="FF0000"/>
                </a:solidFill>
              </a:rPr>
              <a:t>subplots</a:t>
            </a:r>
            <a:r>
              <a:rPr lang="fr-FR" altLang="zh-CN" dirty="0"/>
              <a:t> function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7490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wyq\AppData\Roaming\Tencent\Users\82661496\QQ\WinTemp\RichOle\`B}QH]{XGI5()IED3O@~_@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5" y="14263"/>
            <a:ext cx="8069879" cy="684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Box 1"/>
          <p:cNvSpPr txBox="1">
            <a:spLocks noChangeArrowheads="1"/>
          </p:cNvSpPr>
          <p:nvPr/>
        </p:nvSpPr>
        <p:spPr bwMode="auto">
          <a:xfrm>
            <a:off x="4921114" y="5641202"/>
            <a:ext cx="4091954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FF0000"/>
                </a:solidFill>
              </a:rPr>
              <a:t>Website</a:t>
            </a:r>
            <a:r>
              <a:rPr lang="zh-CN" altLang="en-US" sz="1800" dirty="0">
                <a:solidFill>
                  <a:srgbClr val="FF0000"/>
                </a:solidFill>
              </a:rPr>
              <a:t>：</a:t>
            </a:r>
            <a:r>
              <a:rPr lang="en-US" altLang="zh-CN" sz="1800" dirty="0">
                <a:solidFill>
                  <a:srgbClr val="FF0000"/>
                </a:solidFill>
                <a:hlinkClick r:id="rId3"/>
              </a:rPr>
              <a:t>http://</a:t>
            </a:r>
            <a:r>
              <a:rPr lang="en-US" altLang="zh-CN" sz="1800" dirty="0" smtClean="0">
                <a:solidFill>
                  <a:srgbClr val="FF0000"/>
                </a:solidFill>
                <a:hlinkClick r:id="rId3"/>
              </a:rPr>
              <a:t>www.meteothinker.org</a:t>
            </a:r>
            <a:endParaRPr lang="en-US" altLang="zh-CN" sz="1800" dirty="0">
              <a:solidFill>
                <a:srgbClr val="FF0000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99992" y="6084004"/>
            <a:ext cx="457048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Arial" charset="0"/>
              </a:rPr>
              <a:t>Source code: </a:t>
            </a:r>
            <a:r>
              <a:rPr lang="en-US" altLang="zh-CN" dirty="0">
                <a:solidFill>
                  <a:srgbClr val="FF0000"/>
                </a:solidFill>
                <a:latin typeface="Arial" charset="0"/>
                <a:hlinkClick r:id="rId4"/>
              </a:rPr>
              <a:t>https://github.com/meteoinfo</a:t>
            </a:r>
            <a:r>
              <a:rPr lang="en-US" altLang="zh-CN" dirty="0">
                <a:solidFill>
                  <a:srgbClr val="FF0000"/>
                </a:solidFill>
                <a:latin typeface="Arial" charset="0"/>
              </a:rPr>
              <a:t> </a:t>
            </a:r>
            <a:endParaRPr lang="zh-CN" altLang="en-US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74922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Bar chart</a:t>
            </a:r>
            <a:endParaRPr lang="zh-CN" altLang="en-US" dirty="0"/>
          </a:p>
        </p:txBody>
      </p:sp>
      <p:pic>
        <p:nvPicPr>
          <p:cNvPr id="7169" name="Picture 1" descr="C:\Users\wyq\AppData\Roaming\Tencent\Users\82661496\QQ\WinTemp\RichOle\P)J~IUH@]I9{`J[PN(2`_S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36038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wyq\AppData\Roaming\Tencent\Users\82661496\QQ\WinTemp\RichOle\BMK{7F}JQ0}O19SKQ{HPS9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46" y="2636913"/>
            <a:ext cx="4826754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1589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wyq\AppData\Roaming\Tencent\Users\82661496\QQ\WinTemp\RichOle\83H65}~9D6](4A@_{LK$DP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17914"/>
            <a:ext cx="6481911" cy="600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 err="1"/>
              <a:t>LaTeX</a:t>
            </a:r>
            <a:r>
              <a:rPr lang="en-US" altLang="zh-CN" dirty="0"/>
              <a:t> support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36757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wyq\AppData\Roaming\Tencent\Users\82661496\QQ\WinTemp\RichOle\%QF0{$0YE8}3__{(6O%4P0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" y="620688"/>
            <a:ext cx="6012160" cy="365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wyq\Pictures\multiple_y_axi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705" y="3933056"/>
            <a:ext cx="5857049" cy="289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Multiple Y Axis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4124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dirty="0"/>
              <a:t>Scatter, pie plot</a:t>
            </a:r>
            <a:endParaRPr lang="zh-CN" altLang="en-US" sz="3200" dirty="0"/>
          </a:p>
        </p:txBody>
      </p:sp>
      <p:pic>
        <p:nvPicPr>
          <p:cNvPr id="10241" name="Picture 1" descr="C:\Users\wyq\AppData\Roaming\Tencent\Users\82661496\QQ\WinTemp\RichOle\$L7CP@1A7BWOOJQ{M9MO(Z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9"/>
            <a:ext cx="4602261" cy="390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wyq\AppData\Roaming\Tencent\Users\82661496\QQ\WinTemp\RichOle\DER_[JEO8V7ITZ3EU9D14)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45" y="2708920"/>
            <a:ext cx="4483478" cy="395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2826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dirty="0"/>
              <a:t>box, polar plot</a:t>
            </a:r>
            <a:endParaRPr lang="zh-CN" altLang="en-US" sz="3200" dirty="0"/>
          </a:p>
        </p:txBody>
      </p:sp>
      <p:pic>
        <p:nvPicPr>
          <p:cNvPr id="11265" name="Picture 1" descr="C:\Users\wyq\AppData\Roaming\Tencent\Users\82661496\QQ\WinTemp\RichOle\XO@0G9HZJYT2X@EJ6IT9I6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2480"/>
            <a:ext cx="4526897" cy="507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wyq\AppData\Roaming\Tencent\Users\82661496\QQ\WinTemp\RichOle\EV`CY1](K1%OZ2YAK]2B~X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90" y="908720"/>
            <a:ext cx="4657809" cy="572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3162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wyq\AppData\Roaming\Tencent\Users\82661496\QQ\WinTemp\RichOle\[{BWUEGO}N3L4VHBZ[TJK)V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56" y="666030"/>
            <a:ext cx="661287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dirty="0" err="1"/>
              <a:t>Windrose</a:t>
            </a:r>
            <a:r>
              <a:rPr lang="en-US" altLang="zh-CN" sz="3200" dirty="0"/>
              <a:t> plot</a:t>
            </a:r>
            <a:endParaRPr lang="zh-CN" altLang="en-US" sz="3200" dirty="0"/>
          </a:p>
        </p:txBody>
      </p:sp>
      <p:pic>
        <p:nvPicPr>
          <p:cNvPr id="12290" name="Picture 2" descr="C:\Users\wyq\Pictures\mi_1.4.2_lab_windros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04" y="3172667"/>
            <a:ext cx="41910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wyq\AppData\Roaming\Tencent\Users\82661496\QQ\WinTemp\RichOle\FL@[YJY9C0QBSN(K1XV_RS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9" y="764704"/>
            <a:ext cx="1331641" cy="58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5988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dirty="0"/>
              <a:t>Plot 2-D array</a:t>
            </a:r>
            <a:endParaRPr lang="zh-CN" altLang="en-US" sz="3200" dirty="0"/>
          </a:p>
        </p:txBody>
      </p:sp>
      <p:pic>
        <p:nvPicPr>
          <p:cNvPr id="13313" name="Picture 1" descr="C:\Users\wyq\AppData\Roaming\Tencent\Users\82661496\QQ\WinTemp\RichOle\USAXWWB%EGDR{VNCINDA4V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3"/>
            <a:ext cx="4032448" cy="330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wyq\Pictures\contour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061" y="736394"/>
            <a:ext cx="4695825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wyq\AppData\Roaming\Tencent\Users\82661496\QQ\WinTemp\RichOle\WI0EJX@SZ76AG9O37G]2Q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17676"/>
            <a:ext cx="3831004" cy="137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wyq\Pictures\imshow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1" y="4221088"/>
            <a:ext cx="4242445" cy="258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902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Plot data in a map</a:t>
            </a:r>
            <a:endParaRPr lang="zh-CN" altLang="en-US" dirty="0"/>
          </a:p>
        </p:txBody>
      </p:sp>
      <p:pic>
        <p:nvPicPr>
          <p:cNvPr id="3" name="Picture 1" descr="C:\Users\wyq\AppData\Roaming\Tencent\Users\82661496\QQ\WinTemp\RichOle\AII([WQBW4YFG_~10G$X`R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6712"/>
            <a:ext cx="6438784" cy="364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wyq\AppData\Roaming\Tencent\Users\82661496\QQ\WinTemp\RichOle\A87`VW5EWR39DDRC{894DP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" y="3515698"/>
            <a:ext cx="6444207" cy="334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C:\Users\wyq\AppData\Roaming\Tencent\Users\82661496\QQ\WinTemp\RichOle\7K_S35(D%RTD~ZZB69GJ~A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076" y="3356992"/>
            <a:ext cx="4875924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wyq\AppData\Roaming\Tencent\Users\82661496\QQ\WinTemp\RichOle\JNLZQP0Z_MHU`LD8BF]7L%X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303520"/>
            <a:ext cx="3739859" cy="6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0132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sz="3200" dirty="0"/>
              <a:t>Wind vector, streamline, weather and station model</a:t>
            </a:r>
            <a:endParaRPr lang="zh-CN" altLang="en-US" sz="3200" dirty="0"/>
          </a:p>
        </p:txBody>
      </p:sp>
      <p:pic>
        <p:nvPicPr>
          <p:cNvPr id="15362" name="Picture 2" descr="C:\Users\wyq\Pictures\vector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873225"/>
            <a:ext cx="458152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wyq\Pictures\streamlin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92275"/>
            <a:ext cx="4086225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wyq\Pictures\weather_symbo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4" y="3861048"/>
            <a:ext cx="436245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wyq\Pictures\station_model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90252"/>
            <a:ext cx="43434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1562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Meteorological data analysis</a:t>
            </a:r>
            <a:endParaRPr lang="zh-CN" altLang="en-US" dirty="0"/>
          </a:p>
        </p:txBody>
      </p:sp>
      <p:pic>
        <p:nvPicPr>
          <p:cNvPr id="3073" name="Picture 1" descr="C:\Users\wyq\AppData\Roaming\Tencent\Users\82661496\QQ\WinTemp\RichOle\(TDIX%`BMH7}8%{$V9}EIL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7" y="895524"/>
            <a:ext cx="5429833" cy="296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MyProgram\java\MeteoInfoDev\MeteoInfoDoc\_static\eof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950" y="2636912"/>
            <a:ext cx="3498450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MyProgram\java\MeteoInfoDev\MeteoInfoDoc\_static\anomali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975" y="3697237"/>
            <a:ext cx="3493195" cy="308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34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内容占位符 2"/>
          <p:cNvSpPr>
            <a:spLocks noGrp="1"/>
          </p:cNvSpPr>
          <p:nvPr>
            <p:ph idx="1"/>
          </p:nvPr>
        </p:nvSpPr>
        <p:spPr>
          <a:xfrm>
            <a:off x="323850" y="1340767"/>
            <a:ext cx="8640763" cy="5112421"/>
          </a:xfrm>
        </p:spPr>
        <p:txBody>
          <a:bodyPr/>
          <a:lstStyle/>
          <a:p>
            <a:r>
              <a:rPr lang="en-US" altLang="zh-CN" sz="1800" dirty="0" err="1"/>
              <a:t>NetCDF</a:t>
            </a:r>
            <a:r>
              <a:rPr lang="en-US" altLang="zh-CN" sz="1800" dirty="0"/>
              <a:t> Java: Available at </a:t>
            </a:r>
            <a:r>
              <a:rPr lang="en-US" altLang="zh-CN" sz="1800" dirty="0">
                <a:hlinkClick r:id="rId2"/>
              </a:rPr>
              <a:t>www.unidata.ucar.edu/software/netcdf-java</a:t>
            </a:r>
            <a:endParaRPr lang="en-US" altLang="zh-CN" sz="1800" dirty="0"/>
          </a:p>
          <a:p>
            <a:r>
              <a:rPr lang="en-US" altLang="zh-CN" sz="1800" dirty="0" err="1"/>
              <a:t>Jython</a:t>
            </a:r>
            <a:r>
              <a:rPr lang="en-US" altLang="zh-CN" sz="1800" dirty="0"/>
              <a:t>: Available at </a:t>
            </a:r>
            <a:r>
              <a:rPr lang="en-US" altLang="zh-CN" sz="1800" dirty="0">
                <a:hlinkClick r:id="rId3"/>
              </a:rPr>
              <a:t>http://www.jython.org/</a:t>
            </a:r>
            <a:endParaRPr lang="en-US" altLang="zh-CN" sz="1800" dirty="0"/>
          </a:p>
          <a:p>
            <a:r>
              <a:rPr lang="en-US" altLang="zh-CN" sz="1800" dirty="0"/>
              <a:t>Common Math: Available at </a:t>
            </a:r>
            <a:r>
              <a:rPr lang="en-US" altLang="zh-CN" sz="1800" dirty="0">
                <a:hlinkClick r:id="rId4"/>
              </a:rPr>
              <a:t>http://commons.apache.org/proper/commons-math/</a:t>
            </a:r>
            <a:endParaRPr lang="en-US" altLang="zh-CN" sz="1800" dirty="0"/>
          </a:p>
          <a:p>
            <a:r>
              <a:rPr lang="en-US" altLang="zh-CN" sz="1800" dirty="0"/>
              <a:t>Proj4J: Available at </a:t>
            </a:r>
            <a:r>
              <a:rPr lang="en-US" altLang="zh-CN" sz="1800" dirty="0">
                <a:hlinkClick r:id="rId5"/>
              </a:rPr>
              <a:t>http://trac.osgeo.org/proj4j/wiki</a:t>
            </a:r>
            <a:endParaRPr lang="en-US" altLang="zh-CN" sz="1800" dirty="0"/>
          </a:p>
          <a:p>
            <a:r>
              <a:rPr lang="en-US" altLang="zh-CN" sz="1800" dirty="0"/>
              <a:t>Groovy: Available at </a:t>
            </a:r>
            <a:r>
              <a:rPr lang="en-US" altLang="zh-CN" sz="1800" dirty="0">
                <a:hlinkClick r:id="rId6"/>
              </a:rPr>
              <a:t>http://groovy.codehaus.org/</a:t>
            </a:r>
            <a:endParaRPr lang="en-US" altLang="zh-CN" sz="1800" dirty="0"/>
          </a:p>
          <a:p>
            <a:r>
              <a:rPr lang="en-US" altLang="zh-CN" sz="1800" dirty="0" err="1"/>
              <a:t>wContour</a:t>
            </a:r>
            <a:r>
              <a:rPr lang="en-US" altLang="zh-CN" sz="1800" dirty="0"/>
              <a:t>: Available at </a:t>
            </a:r>
            <a:r>
              <a:rPr lang="en-US" altLang="zh-CN" sz="1800" dirty="0">
                <a:hlinkClick r:id="rId7"/>
              </a:rPr>
              <a:t>http://www.meteothinker.com/</a:t>
            </a:r>
            <a:endParaRPr lang="en-US" altLang="zh-CN" sz="1800" dirty="0"/>
          </a:p>
          <a:p>
            <a:r>
              <a:rPr lang="en-US" altLang="zh-CN" sz="1800" dirty="0"/>
              <a:t>L2FProd: Available at </a:t>
            </a:r>
            <a:r>
              <a:rPr lang="en-US" altLang="zh-CN" sz="1800" dirty="0">
                <a:hlinkClick r:id="rId8"/>
              </a:rPr>
              <a:t>http://common.L2FProd.com</a:t>
            </a:r>
            <a:endParaRPr lang="en-US" altLang="zh-CN" sz="1800" dirty="0"/>
          </a:p>
          <a:p>
            <a:r>
              <a:rPr lang="en-US" altLang="zh-CN" sz="1800" dirty="0" err="1"/>
              <a:t>RSyntaxTextArea</a:t>
            </a:r>
            <a:r>
              <a:rPr lang="en-US" altLang="zh-CN" sz="1800" dirty="0"/>
              <a:t>: Available at </a:t>
            </a:r>
            <a:r>
              <a:rPr lang="en-US" altLang="zh-CN" sz="1800" dirty="0">
                <a:hlinkClick r:id="rId9"/>
              </a:rPr>
              <a:t>http://fifesoft.com/rsyntaxtextarea/</a:t>
            </a:r>
            <a:endParaRPr lang="en-US" altLang="zh-CN" sz="1800" dirty="0"/>
          </a:p>
          <a:p>
            <a:r>
              <a:rPr lang="en-US" altLang="zh-CN" sz="1800" dirty="0" err="1"/>
              <a:t>JLaTeXMath</a:t>
            </a:r>
            <a:r>
              <a:rPr lang="en-US" altLang="zh-CN" sz="1800" dirty="0"/>
              <a:t>: Available at </a:t>
            </a:r>
            <a:r>
              <a:rPr lang="en-US" altLang="zh-CN" sz="1800" dirty="0">
                <a:hlinkClick r:id="rId10"/>
              </a:rPr>
              <a:t>http://forge.scilab.org/index.php/p/jlatexmath/</a:t>
            </a:r>
            <a:r>
              <a:rPr lang="en-US" altLang="zh-CN" sz="1800" dirty="0"/>
              <a:t> </a:t>
            </a:r>
          </a:p>
          <a:p>
            <a:r>
              <a:rPr lang="en-US" altLang="zh-CN" sz="1800" dirty="0" err="1"/>
              <a:t>JavaHelp</a:t>
            </a:r>
            <a:r>
              <a:rPr lang="en-US" altLang="zh-CN" sz="1800" dirty="0"/>
              <a:t>: Available at </a:t>
            </a:r>
            <a:r>
              <a:rPr lang="en-US" altLang="zh-CN" sz="1800" dirty="0">
                <a:hlinkClick r:id="rId11"/>
              </a:rPr>
              <a:t>https://javahelp.java.net/</a:t>
            </a:r>
            <a:endParaRPr lang="en-US" altLang="zh-CN" sz="1800" dirty="0"/>
          </a:p>
          <a:p>
            <a:r>
              <a:rPr lang="en-US" altLang="zh-CN" sz="1800" dirty="0" err="1"/>
              <a:t>BeanShell</a:t>
            </a:r>
            <a:r>
              <a:rPr lang="en-US" altLang="zh-CN" sz="1800" dirty="0"/>
              <a:t>: Available at </a:t>
            </a:r>
            <a:r>
              <a:rPr lang="en-US" altLang="zh-CN" sz="1800" dirty="0">
                <a:hlinkClick r:id="rId12"/>
              </a:rPr>
              <a:t>http://www.beanshell.org/</a:t>
            </a:r>
            <a:endParaRPr lang="en-US" altLang="zh-CN" sz="1800" dirty="0"/>
          </a:p>
          <a:p>
            <a:r>
              <a:rPr lang="en-US" altLang="zh-CN" sz="1800" dirty="0" err="1"/>
              <a:t>FreeHEP</a:t>
            </a:r>
            <a:r>
              <a:rPr lang="en-US" altLang="zh-CN" sz="1800" dirty="0"/>
              <a:t> </a:t>
            </a:r>
            <a:r>
              <a:rPr lang="en-US" altLang="zh-CN" sz="1800" dirty="0" err="1"/>
              <a:t>VectorGraphics</a:t>
            </a:r>
            <a:r>
              <a:rPr lang="en-US" altLang="zh-CN" sz="1800" dirty="0"/>
              <a:t>: Available at </a:t>
            </a:r>
            <a:r>
              <a:rPr lang="en-US" altLang="zh-CN" sz="1800" dirty="0">
                <a:hlinkClick r:id="rId13"/>
              </a:rPr>
              <a:t>http://java.freehep.org/vectorgraphics/</a:t>
            </a:r>
            <a:endParaRPr lang="en-US" altLang="zh-CN" sz="1800" dirty="0"/>
          </a:p>
          <a:p>
            <a:r>
              <a:rPr lang="en-US" altLang="zh-CN" sz="1800" dirty="0"/>
              <a:t>Docking Frames: Available at </a:t>
            </a:r>
            <a:r>
              <a:rPr lang="en-US" altLang="zh-CN" sz="1800" dirty="0">
                <a:hlinkClick r:id="rId14"/>
              </a:rPr>
              <a:t>http://dock.javaforge.com/</a:t>
            </a:r>
            <a:endParaRPr lang="en-US" altLang="zh-CN" sz="1800" dirty="0"/>
          </a:p>
          <a:p>
            <a:r>
              <a:rPr lang="en-US" altLang="zh-CN" sz="1800" dirty="0"/>
              <a:t>And more …</a:t>
            </a:r>
            <a:endParaRPr lang="zh-CN" altLang="en-US" sz="18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-26988"/>
            <a:ext cx="9144000" cy="79169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zh-CN" altLang="en-US" sz="3200" dirty="0">
                <a:solidFill>
                  <a:schemeClr val="bg1"/>
                </a:solidFill>
                <a:latin typeface="+mj-lt"/>
                <a:ea typeface="黑体" pitchFamily="49" charset="-122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ea typeface="黑体" pitchFamily="49" charset="-122"/>
              </a:rPr>
              <a:t>Third-party libraries used in </a:t>
            </a:r>
            <a:r>
              <a:rPr lang="en-US" altLang="zh-CN" sz="3200" dirty="0" err="1">
                <a:solidFill>
                  <a:schemeClr val="bg1"/>
                </a:solidFill>
                <a:latin typeface="+mj-lt"/>
                <a:ea typeface="黑体" pitchFamily="49" charset="-122"/>
              </a:rPr>
              <a:t>MeteoInfo</a:t>
            </a:r>
            <a:r>
              <a:rPr lang="en-US" altLang="zh-CN" sz="3200" dirty="0">
                <a:solidFill>
                  <a:schemeClr val="bg1"/>
                </a:solidFill>
                <a:latin typeface="+mj-lt"/>
                <a:ea typeface="黑体" pitchFamily="49" charset="-122"/>
              </a:rPr>
              <a:t> </a:t>
            </a:r>
            <a:endParaRPr lang="zh-CN" altLang="en-US" sz="3200" dirty="0">
              <a:solidFill>
                <a:schemeClr val="bg1"/>
              </a:solidFill>
              <a:latin typeface="+mj-lt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16773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800" b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dirty="0"/>
              <a:t>Satellite data processing</a:t>
            </a:r>
            <a:endParaRPr lang="zh-CN" altLang="en-US" dirty="0"/>
          </a:p>
        </p:txBody>
      </p:sp>
      <p:pic>
        <p:nvPicPr>
          <p:cNvPr id="1028" name="Picture 4" descr="http://www.meteothinker.com/_images/calipso_l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968" y="3861048"/>
            <a:ext cx="519803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eteothinker.com/_images/gpm_swath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8720"/>
            <a:ext cx="390729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ages0.cnblogs.com/blog2015/725746/201507/291526159392326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3" t="18849" r="5244" b="5215"/>
          <a:stretch/>
        </p:blipFill>
        <p:spPr bwMode="auto">
          <a:xfrm>
            <a:off x="395536" y="4171863"/>
            <a:ext cx="3096344" cy="264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403648" y="3959478"/>
            <a:ext cx="8996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100" dirty="0"/>
              <a:t>Himawari-8</a:t>
            </a:r>
            <a:endParaRPr lang="zh-CN" altLang="en-US" sz="1100" dirty="0"/>
          </a:p>
        </p:txBody>
      </p:sp>
      <p:pic>
        <p:nvPicPr>
          <p:cNvPr id="1034" name="Picture 10" descr="http://images0.cnblogs.com/blog2015/725746/201507/04193639596691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1" t="19701" r="3753" b="7437"/>
          <a:stretch/>
        </p:blipFill>
        <p:spPr bwMode="auto">
          <a:xfrm>
            <a:off x="4283968" y="922517"/>
            <a:ext cx="4752528" cy="272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6912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en-US" altLang="zh-CN" sz="3200" kern="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MeteoInfo</a:t>
            </a:r>
            <a:r>
              <a:rPr lang="en-US" altLang="zh-CN" sz="3200" kern="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3-D plot functions</a:t>
            </a:r>
            <a:endParaRPr lang="zh-CN" altLang="en-US" sz="3200" kern="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6386" name="Picture 2" descr="C:\Users\wyq\AppData\Roaming\Tencent\Users\82661496\QQ\WinTemp\RichOle\$NOCSKR766I1P_8ZTR$W78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2736303" cy="18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wyq\Pictures\plot_3d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92156"/>
            <a:ext cx="4216549" cy="243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wyq\AppData\Roaming\Tencent\Users\82661496\QQ\WinTemp\RichOle\03`9[8NGSDFDCV_PPFJ%PZ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3" y="4437112"/>
            <a:ext cx="4382689" cy="209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wyq\Pictures\wireframe_contour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26" y="4198589"/>
            <a:ext cx="4566070" cy="245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179512" y="690592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Several 3D plot functions were in Axes3D class, including </a:t>
            </a:r>
            <a:r>
              <a:rPr lang="en-US" altLang="zh-CN" sz="1600" dirty="0">
                <a:solidFill>
                  <a:srgbClr val="FF0000"/>
                </a:solidFill>
              </a:rPr>
              <a:t>plot(), scatter(), contour(), </a:t>
            </a:r>
            <a:r>
              <a:rPr lang="en-US" altLang="zh-CN" sz="1600" dirty="0" err="1">
                <a:solidFill>
                  <a:srgbClr val="FF0000"/>
                </a:solidFill>
              </a:rPr>
              <a:t>contourf</a:t>
            </a:r>
            <a:r>
              <a:rPr lang="en-US" altLang="zh-CN" sz="1600" dirty="0">
                <a:solidFill>
                  <a:srgbClr val="FF0000"/>
                </a:solidFill>
              </a:rPr>
              <a:t>(), </a:t>
            </a:r>
            <a:r>
              <a:rPr lang="en-US" altLang="zh-CN" sz="1600" dirty="0" err="1">
                <a:solidFill>
                  <a:srgbClr val="FF0000"/>
                </a:solidFill>
              </a:rPr>
              <a:t>imshow</a:t>
            </a:r>
            <a:r>
              <a:rPr lang="en-US" altLang="zh-CN" sz="1600" dirty="0">
                <a:solidFill>
                  <a:srgbClr val="FF0000"/>
                </a:solidFill>
              </a:rPr>
              <a:t>(), </a:t>
            </a:r>
            <a:r>
              <a:rPr lang="en-US" altLang="zh-CN" sz="1600" dirty="0" err="1">
                <a:solidFill>
                  <a:srgbClr val="FF0000"/>
                </a:solidFill>
              </a:rPr>
              <a:t>plot_surface</a:t>
            </a:r>
            <a:r>
              <a:rPr lang="en-US" altLang="zh-CN" sz="1600" dirty="0">
                <a:solidFill>
                  <a:srgbClr val="FF0000"/>
                </a:solidFill>
              </a:rPr>
              <a:t>(), </a:t>
            </a:r>
            <a:r>
              <a:rPr lang="en-US" altLang="zh-CN" sz="1600" dirty="0" err="1">
                <a:solidFill>
                  <a:srgbClr val="FF0000"/>
                </a:solidFill>
              </a:rPr>
              <a:t>plot_wireframe</a:t>
            </a:r>
            <a:r>
              <a:rPr lang="en-US" altLang="zh-CN" sz="1600" dirty="0">
                <a:solidFill>
                  <a:srgbClr val="FF0000"/>
                </a:solidFill>
              </a:rPr>
              <a:t>() and </a:t>
            </a:r>
            <a:r>
              <a:rPr lang="en-US" altLang="zh-CN" sz="1600" dirty="0" err="1">
                <a:solidFill>
                  <a:srgbClr val="FF0000"/>
                </a:solidFill>
              </a:rPr>
              <a:t>plot_layer</a:t>
            </a:r>
            <a:r>
              <a:rPr lang="en-US" altLang="zh-CN" sz="1600" dirty="0">
                <a:solidFill>
                  <a:srgbClr val="FF0000"/>
                </a:solidFill>
              </a:rPr>
              <a:t>().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014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"/>
          <a:stretch/>
        </p:blipFill>
        <p:spPr bwMode="auto">
          <a:xfrm>
            <a:off x="5148064" y="4973536"/>
            <a:ext cx="3864778" cy="183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wyq\AppData\Roaming\Tencent\Users\82661496\QQ\WinTemp\RichOle\2~6MH$44W)33$U`]UPZD$2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761" y="3676316"/>
            <a:ext cx="2852375" cy="169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en-US" altLang="zh-CN" sz="3200" kern="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MeteoInfo</a:t>
            </a:r>
            <a:r>
              <a:rPr lang="en-US" altLang="zh-CN" sz="3200" kern="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3-D plot functions - continue</a:t>
            </a:r>
            <a:endParaRPr lang="zh-CN" altLang="en-US" sz="3200" kern="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wyq\Pictures\meteoinfo\meteoinfolab\axes3d_plot_surfac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" y="646113"/>
            <a:ext cx="5459028" cy="295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wyq\Pictures\meteoinfo\meteoinfolab\axes3d_imshow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8" t="41081" r="1041" b="4830"/>
          <a:stretch/>
        </p:blipFill>
        <p:spPr bwMode="auto">
          <a:xfrm>
            <a:off x="5585780" y="658400"/>
            <a:ext cx="342706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wyq\Pictures\meteoinfo\meteoinfolab\axes3d_traj_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1" t="19138" r="985" b="9776"/>
          <a:stretch/>
        </p:blipFill>
        <p:spPr bwMode="auto">
          <a:xfrm>
            <a:off x="15741" y="4787838"/>
            <a:ext cx="3188107" cy="20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7" t="13735" r="13317" b="7982"/>
          <a:stretch/>
        </p:blipFill>
        <p:spPr bwMode="auto">
          <a:xfrm>
            <a:off x="5726517" y="2555480"/>
            <a:ext cx="3237971" cy="224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1347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-26987"/>
            <a:ext cx="9144000" cy="8637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MeteoInfoLab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script demonstration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568" y="1700808"/>
            <a:ext cx="8003232" cy="4425355"/>
          </a:xfrm>
        </p:spPr>
        <p:txBody>
          <a:bodyPr/>
          <a:lstStyle/>
          <a:p>
            <a:r>
              <a:rPr lang="en-US" altLang="zh-CN" dirty="0"/>
              <a:t>Open and plot ARL data file</a:t>
            </a:r>
          </a:p>
          <a:p>
            <a:r>
              <a:rPr lang="en-US" altLang="zh-CN" dirty="0"/>
              <a:t>Trajectory calculation</a:t>
            </a:r>
          </a:p>
          <a:p>
            <a:r>
              <a:rPr lang="en-US" altLang="zh-CN" dirty="0"/>
              <a:t>Plot trajectory figure – 2D and 3D</a:t>
            </a:r>
          </a:p>
          <a:p>
            <a:r>
              <a:rPr lang="en-US" altLang="zh-CN" dirty="0"/>
              <a:t>Plot HYSPLIT concentration figure</a:t>
            </a:r>
          </a:p>
          <a:p>
            <a:r>
              <a:rPr lang="en-US" altLang="zh-CN" dirty="0"/>
              <a:t>Convert GRIB data to ARL data</a:t>
            </a:r>
          </a:p>
          <a:p>
            <a:r>
              <a:rPr lang="en-US" altLang="zh-CN" dirty="0"/>
              <a:t>Get meteorological data along trajectory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17447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156175" cy="345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233" y="3030022"/>
            <a:ext cx="3569767" cy="382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4426247" cy="32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5713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2379" y="2996952"/>
            <a:ext cx="71769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>
                <a:latin typeface="+mn-lt"/>
                <a:ea typeface="隶书" panose="02010509060101010101" pitchFamily="49" charset="-122"/>
              </a:rPr>
              <a:t>Thanks for your attention!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3174064"/>
            <a:ext cx="9144000" cy="50405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15888"/>
            <a:ext cx="6781800" cy="958850"/>
          </a:xfrm>
        </p:spPr>
        <p:txBody>
          <a:bodyPr/>
          <a:lstStyle/>
          <a:p>
            <a:pPr eaLnBrk="1" hangingPunct="1"/>
            <a:r>
              <a:rPr lang="en-US" altLang="zh-CN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itchFamily="49" charset="-122"/>
              </a:rPr>
              <a:t>Report content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黑体" pitchFamily="49" charset="-122"/>
            </a:endParaRPr>
          </a:p>
        </p:txBody>
      </p:sp>
      <p:sp>
        <p:nvSpPr>
          <p:cNvPr id="58372" name="Rectangle 4"/>
          <p:cNvSpPr>
            <a:spLocks noGrp="1" noChangeArrowheads="1"/>
          </p:cNvSpPr>
          <p:nvPr>
            <p:ph idx="1"/>
          </p:nvPr>
        </p:nvSpPr>
        <p:spPr>
          <a:xfrm>
            <a:off x="971600" y="2636812"/>
            <a:ext cx="7272808" cy="295242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MeteoInfo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introduction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MeteoInfoMap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– GIS desktop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TrajStat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– 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Trajetory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statistics package</a:t>
            </a:r>
            <a:endParaRPr lang="en-US" altLang="zh-CN" sz="2400" dirty="0">
              <a:ea typeface="华文中宋" pitchFamily="2" charset="-122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MeteoInofLab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ea typeface="华文中宋" pitchFamily="2" charset="-122"/>
              </a:rPr>
              <a:t> – Scientific computation environment</a:t>
            </a:r>
          </a:p>
        </p:txBody>
      </p:sp>
    </p:spTree>
    <p:extLst>
      <p:ext uri="{BB962C8B-B14F-4D97-AF65-F5344CB8AC3E}">
        <p14:creationId xmlns:p14="http://schemas.microsoft.com/office/powerpoint/2010/main" val="298799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C:\Users\yaqiang\Pictures\Java\MeteoInfo_Java_V0.6_Ma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2238"/>
            <a:ext cx="450056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6" descr="C:\Users\yaqiang\Pictures\Java\Image0049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427538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C:\Users\yaqiang\Pictures\Java\Screenshot-MeteoInfo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945" y="980728"/>
            <a:ext cx="4570412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 descr="C:\Users\yaqiang\Pictures\Java\MeteoInfo_AI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2470150"/>
            <a:ext cx="39370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1"/>
          <p:cNvSpPr txBox="1">
            <a:spLocks noChangeArrowheads="1"/>
          </p:cNvSpPr>
          <p:nvPr/>
        </p:nvSpPr>
        <p:spPr bwMode="auto">
          <a:xfrm>
            <a:off x="2699792" y="1844824"/>
            <a:ext cx="1120775" cy="369887"/>
          </a:xfrm>
          <a:prstGeom prst="rect">
            <a:avLst/>
          </a:prstGeom>
          <a:solidFill>
            <a:srgbClr val="FFD8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/>
              <a:t>Windows</a:t>
            </a:r>
            <a:endParaRPr lang="zh-CN" altLang="en-US" sz="1800" dirty="0"/>
          </a:p>
        </p:txBody>
      </p:sp>
      <p:sp>
        <p:nvSpPr>
          <p:cNvPr id="37895" name="TextBox 9"/>
          <p:cNvSpPr txBox="1">
            <a:spLocks noChangeArrowheads="1"/>
          </p:cNvSpPr>
          <p:nvPr/>
        </p:nvSpPr>
        <p:spPr bwMode="auto">
          <a:xfrm>
            <a:off x="251520" y="4869160"/>
            <a:ext cx="1017587" cy="369887"/>
          </a:xfrm>
          <a:prstGeom prst="rect">
            <a:avLst/>
          </a:prstGeom>
          <a:solidFill>
            <a:srgbClr val="FFD8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/>
              <a:t>Mac OS</a:t>
            </a:r>
            <a:endParaRPr lang="zh-CN" altLang="en-US" sz="1800" dirty="0"/>
          </a:p>
        </p:txBody>
      </p:sp>
      <p:sp>
        <p:nvSpPr>
          <p:cNvPr id="37896" name="TextBox 10"/>
          <p:cNvSpPr txBox="1">
            <a:spLocks noChangeArrowheads="1"/>
          </p:cNvSpPr>
          <p:nvPr/>
        </p:nvSpPr>
        <p:spPr bwMode="auto">
          <a:xfrm>
            <a:off x="8172400" y="1474937"/>
            <a:ext cx="735013" cy="369887"/>
          </a:xfrm>
          <a:prstGeom prst="rect">
            <a:avLst/>
          </a:prstGeom>
          <a:solidFill>
            <a:srgbClr val="FFD8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/>
              <a:t>Linux</a:t>
            </a:r>
            <a:endParaRPr lang="zh-CN" altLang="en-US" sz="1800" dirty="0"/>
          </a:p>
        </p:txBody>
      </p:sp>
      <p:sp>
        <p:nvSpPr>
          <p:cNvPr id="37897" name="TextBox 11"/>
          <p:cNvSpPr txBox="1">
            <a:spLocks noChangeArrowheads="1"/>
          </p:cNvSpPr>
          <p:nvPr/>
        </p:nvSpPr>
        <p:spPr bwMode="auto">
          <a:xfrm>
            <a:off x="7613650" y="5029201"/>
            <a:ext cx="646113" cy="369887"/>
          </a:xfrm>
          <a:prstGeom prst="rect">
            <a:avLst/>
          </a:prstGeom>
          <a:solidFill>
            <a:srgbClr val="FFD8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dirty="0"/>
              <a:t>Unix</a:t>
            </a:r>
            <a:endParaRPr lang="zh-CN" altLang="en-US" sz="1800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-26987"/>
            <a:ext cx="9144000" cy="8637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/>
            <a:r>
              <a:rPr lang="en-US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MeteoInfoMap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– Spatial and meteorological data operation in a GIS environment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541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974" y="0"/>
            <a:ext cx="9159974" cy="1143000"/>
          </a:xfr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altLang="zh-CN" sz="3800" b="1" kern="1200">
                <a:solidFill>
                  <a:schemeClr val="bg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Create meteorological data layers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420938"/>
            <a:ext cx="2447925" cy="3705225"/>
          </a:xfrm>
        </p:spPr>
        <p:txBody>
          <a:bodyPr/>
          <a:lstStyle/>
          <a:p>
            <a:r>
              <a:rPr lang="en-US" altLang="zh-CN" sz="2800"/>
              <a:t>Contour</a:t>
            </a:r>
          </a:p>
          <a:p>
            <a:r>
              <a:rPr lang="en-US" altLang="zh-CN" sz="2800"/>
              <a:t>Shaded</a:t>
            </a:r>
          </a:p>
          <a:p>
            <a:r>
              <a:rPr lang="en-US" altLang="zh-CN" sz="2800"/>
              <a:t>Grid Fill</a:t>
            </a:r>
          </a:p>
          <a:p>
            <a:r>
              <a:rPr lang="en-US" altLang="zh-CN" sz="2800"/>
              <a:t>Grid Point</a:t>
            </a:r>
          </a:p>
          <a:p>
            <a:r>
              <a:rPr lang="en-US" altLang="zh-CN" sz="2800"/>
              <a:t>Vector</a:t>
            </a:r>
          </a:p>
          <a:p>
            <a:r>
              <a:rPr lang="en-US" altLang="zh-CN" sz="2800"/>
              <a:t>Barb</a:t>
            </a:r>
          </a:p>
          <a:p>
            <a:r>
              <a:rPr lang="en-US" altLang="zh-CN" sz="2800"/>
              <a:t>Raster</a:t>
            </a: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2843213" y="2420938"/>
            <a:ext cx="3529012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/>
              <a:t>Station Point</a:t>
            </a:r>
          </a:p>
          <a:p>
            <a:pPr eaLnBrk="1" hangingPunct="1"/>
            <a:r>
              <a:rPr lang="en-US" altLang="zh-CN" sz="2800"/>
              <a:t>Contour</a:t>
            </a:r>
          </a:p>
          <a:p>
            <a:pPr eaLnBrk="1" hangingPunct="1"/>
            <a:r>
              <a:rPr lang="en-US" altLang="zh-CN" sz="2800"/>
              <a:t>Shaded</a:t>
            </a:r>
          </a:p>
          <a:p>
            <a:pPr eaLnBrk="1" hangingPunct="1"/>
            <a:r>
              <a:rPr lang="en-US" altLang="zh-CN" sz="2800"/>
              <a:t>Barb</a:t>
            </a:r>
          </a:p>
          <a:p>
            <a:pPr eaLnBrk="1" hangingPunct="1"/>
            <a:r>
              <a:rPr lang="en-US" altLang="zh-CN" sz="2800"/>
              <a:t>Weather Symbol</a:t>
            </a:r>
          </a:p>
          <a:p>
            <a:pPr eaLnBrk="1" hangingPunct="1"/>
            <a:r>
              <a:rPr lang="en-US" altLang="zh-CN" sz="2800"/>
              <a:t>Station Model </a:t>
            </a:r>
          </a:p>
          <a:p>
            <a:pPr eaLnBrk="1" hangingPunct="1"/>
            <a:r>
              <a:rPr lang="en-US" altLang="zh-CN" sz="2800"/>
              <a:t>Station Info</a:t>
            </a:r>
          </a:p>
        </p:txBody>
      </p:sp>
      <p:sp>
        <p:nvSpPr>
          <p:cNvPr id="376838" name="Text Box 6"/>
          <p:cNvSpPr txBox="1">
            <a:spLocks noChangeArrowheads="1"/>
          </p:cNvSpPr>
          <p:nvPr/>
        </p:nvSpPr>
        <p:spPr bwMode="auto">
          <a:xfrm>
            <a:off x="179388" y="1628775"/>
            <a:ext cx="224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Grid Data</a:t>
            </a:r>
          </a:p>
        </p:txBody>
      </p:sp>
      <p:sp>
        <p:nvSpPr>
          <p:cNvPr id="376839" name="Text Box 7"/>
          <p:cNvSpPr txBox="1">
            <a:spLocks noChangeArrowheads="1"/>
          </p:cNvSpPr>
          <p:nvPr/>
        </p:nvSpPr>
        <p:spPr bwMode="auto">
          <a:xfrm>
            <a:off x="3132138" y="1557338"/>
            <a:ext cx="285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Station Data</a:t>
            </a:r>
          </a:p>
        </p:txBody>
      </p:sp>
      <p:sp>
        <p:nvSpPr>
          <p:cNvPr id="376840" name="Text Box 8"/>
          <p:cNvSpPr txBox="1">
            <a:spLocks noChangeArrowheads="1"/>
          </p:cNvSpPr>
          <p:nvPr/>
        </p:nvSpPr>
        <p:spPr bwMode="auto">
          <a:xfrm>
            <a:off x="6651625" y="1563688"/>
            <a:ext cx="2241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Line Data</a:t>
            </a:r>
          </a:p>
        </p:txBody>
      </p:sp>
      <p:sp>
        <p:nvSpPr>
          <p:cNvPr id="18440" name="Rectangle 9"/>
          <p:cNvSpPr>
            <a:spLocks noChangeArrowheads="1"/>
          </p:cNvSpPr>
          <p:nvPr/>
        </p:nvSpPr>
        <p:spPr bwMode="auto">
          <a:xfrm>
            <a:off x="6372225" y="2420938"/>
            <a:ext cx="2592388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600"/>
              <a:t>TrajLine</a:t>
            </a:r>
          </a:p>
          <a:p>
            <a:pPr eaLnBrk="1" hangingPunct="1"/>
            <a:r>
              <a:rPr lang="en-US" altLang="zh-CN" sz="2600"/>
              <a:t>TrajStartPoint</a:t>
            </a:r>
          </a:p>
          <a:p>
            <a:pPr eaLnBrk="1" hangingPunct="1"/>
            <a:r>
              <a:rPr lang="en-US" altLang="zh-CN" sz="2600"/>
              <a:t>TrajPoint</a:t>
            </a:r>
          </a:p>
        </p:txBody>
      </p:sp>
    </p:spTree>
    <p:extLst>
      <p:ext uri="{BB962C8B-B14F-4D97-AF65-F5344CB8AC3E}">
        <p14:creationId xmlns:p14="http://schemas.microsoft.com/office/powerpoint/2010/main" val="2593128665"/>
      </p:ext>
    </p:extLst>
  </p:cSld>
  <p:clrMapOvr>
    <a:masterClrMapping/>
  </p:clrMapOvr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PP_SGLOB_TXT_Global_Sky">
  <a:themeElements>
    <a:clrScheme name="PPP_SGLOB_TXT_Global_Sky 13">
      <a:dk1>
        <a:srgbClr val="000000"/>
      </a:dk1>
      <a:lt1>
        <a:srgbClr val="C0C0C0"/>
      </a:lt1>
      <a:dk2>
        <a:srgbClr val="FFFFFF"/>
      </a:dk2>
      <a:lt2>
        <a:srgbClr val="808080"/>
      </a:lt2>
      <a:accent1>
        <a:srgbClr val="BBE0E3"/>
      </a:accent1>
      <a:accent2>
        <a:srgbClr val="333399"/>
      </a:accent2>
      <a:accent3>
        <a:srgbClr val="DCDCDC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P_SGLOB_TXT_Global_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SGLOB_TXT_Global_Sk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LOB_TXT_Global_Sk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LOB_TXT_Global_Sk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LOB_TXT_Global_Sk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LOB_TXT_Global_Sk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LOB_TXT_Global_Sk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LOB_TXT_Global_Sky 13">
        <a:dk1>
          <a:srgbClr val="000000"/>
        </a:dk1>
        <a:lt1>
          <a:srgbClr val="C0C0C0"/>
        </a:lt1>
        <a:dk2>
          <a:srgbClr val="FFFF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CDCDC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none" rtlCol="0">
        <a:spAutoFit/>
      </a:bodyPr>
      <a:lstStyle>
        <a:defPPr algn="ctr">
          <a:defRPr sz="2400" b="1" dirty="0" smtClean="0">
            <a:ea typeface="黑体" pitchFamily="49" charset="-122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0000FF"/>
        </a:solidFill>
        <a:ln w="9525">
          <a:noFill/>
          <a:miter lim="800000"/>
          <a:headEnd/>
          <a:tailEnd/>
        </a:ln>
      </a:spPr>
      <a:bodyPr/>
      <a:lstStyle>
        <a:defPPr algn="ctr">
          <a:defRPr sz="3800" b="1" dirty="0">
            <a:solidFill>
              <a:schemeClr val="bg1"/>
            </a:solidFill>
            <a:ea typeface="黑体" pitchFamily="49" charset="-122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825</Words>
  <Application>Microsoft Office PowerPoint</Application>
  <PresentationFormat>全屏显示(4:3)</PresentationFormat>
  <Paragraphs>186</Paragraphs>
  <Slides>65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5</vt:i4>
      </vt:variant>
      <vt:variant>
        <vt:lpstr>幻灯片标题</vt:lpstr>
      </vt:variant>
      <vt:variant>
        <vt:i4>65</vt:i4>
      </vt:variant>
    </vt:vector>
  </HeadingPairs>
  <TitlesOfParts>
    <vt:vector size="70" baseType="lpstr">
      <vt:lpstr>디자인 사용자 지정</vt:lpstr>
      <vt:lpstr>PPP_SGLOB_TXT_Global_Sky</vt:lpstr>
      <vt:lpstr>默认设计模板</vt:lpstr>
      <vt:lpstr>Office 主题​​</vt:lpstr>
      <vt:lpstr>1_默认设计模板</vt:lpstr>
      <vt:lpstr>PowerPoint 演示文稿</vt:lpstr>
      <vt:lpstr>Report content</vt:lpstr>
      <vt:lpstr>MeteoInfo</vt:lpstr>
      <vt:lpstr>PowerPoint 演示文稿</vt:lpstr>
      <vt:lpstr>PowerPoint 演示文稿</vt:lpstr>
      <vt:lpstr>PowerPoint 演示文稿</vt:lpstr>
      <vt:lpstr>Report content</vt:lpstr>
      <vt:lpstr>PowerPoint 演示文稿</vt:lpstr>
      <vt:lpstr>Create meteorological data layers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Report content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Trajectory Clustering </vt:lpstr>
      <vt:lpstr>PowerPoint 演示文稿</vt:lpstr>
      <vt:lpstr>PowerPoint 演示文稿</vt:lpstr>
      <vt:lpstr>PSCF (Potential Source Contribution Function)</vt:lpstr>
      <vt:lpstr>PowerPoint 演示文稿</vt:lpstr>
      <vt:lpstr>CWT (Concentration Weighted Trajectory)</vt:lpstr>
      <vt:lpstr>PowerPoint 演示文稿</vt:lpstr>
      <vt:lpstr>PowerPoint 演示文稿</vt:lpstr>
      <vt:lpstr>Report content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大气气溶胶</dc:title>
  <dc:creator>yaqiang</dc:creator>
  <cp:lastModifiedBy>王亚强</cp:lastModifiedBy>
  <cp:revision>761</cp:revision>
  <dcterms:created xsi:type="dcterms:W3CDTF">2012-01-18T02:16:30Z</dcterms:created>
  <dcterms:modified xsi:type="dcterms:W3CDTF">2018-08-31T08:18:00Z</dcterms:modified>
</cp:coreProperties>
</file>